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64" r:id="rId5"/>
    <p:sldId id="313" r:id="rId6"/>
    <p:sldId id="314" r:id="rId7"/>
    <p:sldId id="315" r:id="rId8"/>
    <p:sldId id="316" r:id="rId9"/>
    <p:sldId id="317" r:id="rId10"/>
    <p:sldId id="318" r:id="rId11"/>
    <p:sldId id="319"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4" r:id="rId25"/>
    <p:sldId id="33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dette Emery" initials="BE" lastIdx="1" clrIdx="0">
    <p:extLst>
      <p:ext uri="{19B8F6BF-5375-455C-9EA6-DF929625EA0E}">
        <p15:presenceInfo xmlns:p15="http://schemas.microsoft.com/office/powerpoint/2012/main" userId="c9df57f78cd773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3/15/2021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3/15/2021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3/15/2021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3/15/2021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3/15/2021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3/15/2021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dirty="0"/>
              <a:t>New Plants for 2021</a:t>
            </a:r>
            <a:endParaRPr lang="en-US" sz="68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lnSpcReduction="10000"/>
          </a:bodyPr>
          <a:lstStyle/>
          <a:p>
            <a:pPr>
              <a:spcAft>
                <a:spcPts val="600"/>
              </a:spcAft>
            </a:pPr>
            <a:r>
              <a:rPr lang="en-US" dirty="0"/>
              <a:t>Annuals, Perennials, Shrubs and Trees</a:t>
            </a:r>
          </a:p>
          <a:p>
            <a:pPr>
              <a:spcAft>
                <a:spcPts val="600"/>
              </a:spcAft>
            </a:pPr>
            <a:endParaRPr lang="en-US" sz="1800"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7653-90DE-4D08-A23B-936CDE6EF69C}"/>
              </a:ext>
            </a:extLst>
          </p:cNvPr>
          <p:cNvSpPr>
            <a:spLocks noGrp="1"/>
          </p:cNvSpPr>
          <p:nvPr>
            <p:ph type="title"/>
          </p:nvPr>
        </p:nvSpPr>
        <p:spPr/>
        <p:txBody>
          <a:bodyPr/>
          <a:lstStyle/>
          <a:p>
            <a:pPr algn="ctr"/>
            <a:r>
              <a:rPr lang="en-US" dirty="0"/>
              <a:t>Heliopsis </a:t>
            </a:r>
            <a:r>
              <a:rPr lang="en-US" dirty="0" err="1"/>
              <a:t>helianthoides</a:t>
            </a:r>
            <a:r>
              <a:rPr lang="en-US" dirty="0"/>
              <a:t> '</a:t>
            </a:r>
            <a:r>
              <a:rPr lang="en-US" dirty="0" err="1"/>
              <a:t>Scabra</a:t>
            </a:r>
            <a:r>
              <a:rPr lang="en-US" dirty="0"/>
              <a:t> Burning Hearts'</a:t>
            </a:r>
          </a:p>
        </p:txBody>
      </p:sp>
      <p:pic>
        <p:nvPicPr>
          <p:cNvPr id="9218" name="Picture 2" descr="Heliopsis 'Bleeding Hearts' False Sunflower">
            <a:extLst>
              <a:ext uri="{FF2B5EF4-FFF2-40B4-BE49-F238E27FC236}">
                <a16:creationId xmlns:a16="http://schemas.microsoft.com/office/drawing/2014/main" id="{857B206D-4A9E-45C2-9162-24416E7685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014194"/>
            <a:ext cx="4201212" cy="42012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27B434-D590-4B68-87C5-1E6B8D37A3E1}"/>
              </a:ext>
            </a:extLst>
          </p:cNvPr>
          <p:cNvSpPr txBox="1"/>
          <p:nvPr/>
        </p:nvSpPr>
        <p:spPr>
          <a:xfrm>
            <a:off x="5497742" y="2014194"/>
            <a:ext cx="5894507" cy="2862322"/>
          </a:xfrm>
          <a:prstGeom prst="rect">
            <a:avLst/>
          </a:prstGeom>
          <a:noFill/>
        </p:spPr>
        <p:txBody>
          <a:bodyPr wrap="square" rtlCol="0">
            <a:spAutoFit/>
          </a:bodyPr>
          <a:lstStyle/>
          <a:p>
            <a:r>
              <a:rPr lang="en-US" b="0" i="0" dirty="0">
                <a:solidFill>
                  <a:srgbClr val="333333"/>
                </a:solidFill>
                <a:effectLst/>
                <a:latin typeface="Raleway"/>
              </a:rPr>
              <a:t>Prized as the first seed strain of Heliopsis without yellow on its flowers, this blooms from July until frost. The new flowers emerge intense orange red and mature to golden orange with red centers. Deep green leaves with bronze highlights and black flower stems complete the look. A taller plant suitable to the middle or back of the border.</a:t>
            </a:r>
          </a:p>
          <a:p>
            <a:endParaRPr lang="en-US" dirty="0">
              <a:solidFill>
                <a:srgbClr val="333333"/>
              </a:solidFill>
              <a:latin typeface="Raleway"/>
            </a:endParaRPr>
          </a:p>
          <a:p>
            <a:r>
              <a:rPr lang="en-US" dirty="0">
                <a:solidFill>
                  <a:srgbClr val="333333"/>
                </a:solidFill>
                <a:latin typeface="Raleway"/>
              </a:rPr>
              <a:t>Height:  36-40”		Spread:  36-40”</a:t>
            </a:r>
          </a:p>
          <a:p>
            <a:r>
              <a:rPr lang="en-US" dirty="0">
                <a:solidFill>
                  <a:srgbClr val="333333"/>
                </a:solidFill>
                <a:latin typeface="Raleway"/>
              </a:rPr>
              <a:t>Zone:  3-9</a:t>
            </a:r>
            <a:endParaRPr lang="en-US" dirty="0">
              <a:latin typeface="Raleway"/>
            </a:endParaRPr>
          </a:p>
        </p:txBody>
      </p:sp>
    </p:spTree>
    <p:extLst>
      <p:ext uri="{BB962C8B-B14F-4D97-AF65-F5344CB8AC3E}">
        <p14:creationId xmlns:p14="http://schemas.microsoft.com/office/powerpoint/2010/main" val="174602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44D8-B9EF-4A53-BCD5-7D87414ED94F}"/>
              </a:ext>
            </a:extLst>
          </p:cNvPr>
          <p:cNvSpPr>
            <a:spLocks noGrp="1"/>
          </p:cNvSpPr>
          <p:nvPr>
            <p:ph type="title"/>
          </p:nvPr>
        </p:nvSpPr>
        <p:spPr/>
        <p:txBody>
          <a:bodyPr/>
          <a:lstStyle/>
          <a:p>
            <a:pPr algn="ctr"/>
            <a:r>
              <a:rPr lang="en-US" dirty="0"/>
              <a:t>Hibiscus ‘Cherry Choco Latte'</a:t>
            </a:r>
          </a:p>
        </p:txBody>
      </p:sp>
      <p:pic>
        <p:nvPicPr>
          <p:cNvPr id="8194" name="Picture 2" descr="Summerific® 'Cherry Choco Latte' - Rose Mallow - Hibiscus hybrid">
            <a:extLst>
              <a:ext uri="{FF2B5EF4-FFF2-40B4-BE49-F238E27FC236}">
                <a16:creationId xmlns:a16="http://schemas.microsoft.com/office/drawing/2014/main" id="{57B18E86-B2D4-47B6-839C-1D2548AC08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0839" y="2091822"/>
            <a:ext cx="3923083" cy="39230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56BB3B-5FFB-48D1-A744-EF3BE42EAED8}"/>
              </a:ext>
            </a:extLst>
          </p:cNvPr>
          <p:cNvSpPr txBox="1"/>
          <p:nvPr/>
        </p:nvSpPr>
        <p:spPr>
          <a:xfrm>
            <a:off x="5629013" y="2091822"/>
            <a:ext cx="5838737" cy="2862322"/>
          </a:xfrm>
          <a:prstGeom prst="rect">
            <a:avLst/>
          </a:prstGeom>
          <a:noFill/>
        </p:spPr>
        <p:txBody>
          <a:bodyPr wrap="square" rtlCol="0">
            <a:spAutoFit/>
          </a:bodyPr>
          <a:lstStyle/>
          <a:p>
            <a:r>
              <a:rPr lang="en-US" b="0" i="0" dirty="0">
                <a:solidFill>
                  <a:srgbClr val="333333"/>
                </a:solidFill>
                <a:effectLst/>
                <a:latin typeface="Helvetica Neue"/>
              </a:rPr>
              <a:t>'Cherry Choco Latte' is a brand new, long blooming Hibiscus with a smaller size that is more suitable for tighter spaces. Very large, 8-9" three-dimensional flowers are white with intense deep pink veining and a notably large red eye. Attractive dark olive green foliage has bronze highlights and forms a compact clump, with flowers covering the entire habit later in the season.</a:t>
            </a:r>
          </a:p>
          <a:p>
            <a:endParaRPr lang="en-US" dirty="0">
              <a:solidFill>
                <a:srgbClr val="333333"/>
              </a:solidFill>
              <a:latin typeface="Helvetica Neue"/>
            </a:endParaRPr>
          </a:p>
          <a:p>
            <a:r>
              <a:rPr lang="en-US" dirty="0">
                <a:solidFill>
                  <a:srgbClr val="333333"/>
                </a:solidFill>
                <a:latin typeface="Helvetica Neue"/>
              </a:rPr>
              <a:t>Height:  4’		Spread:  4’</a:t>
            </a:r>
          </a:p>
          <a:p>
            <a:r>
              <a:rPr lang="en-US" dirty="0">
                <a:solidFill>
                  <a:srgbClr val="333333"/>
                </a:solidFill>
                <a:latin typeface="Helvetica Neue"/>
              </a:rPr>
              <a:t>Zone:  4-9</a:t>
            </a:r>
            <a:endParaRPr lang="en-US" dirty="0"/>
          </a:p>
        </p:txBody>
      </p:sp>
    </p:spTree>
    <p:extLst>
      <p:ext uri="{BB962C8B-B14F-4D97-AF65-F5344CB8AC3E}">
        <p14:creationId xmlns:p14="http://schemas.microsoft.com/office/powerpoint/2010/main" val="368765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A04A-32FC-467F-9BAD-4D14631E2C2A}"/>
              </a:ext>
            </a:extLst>
          </p:cNvPr>
          <p:cNvSpPr>
            <a:spLocks noGrp="1"/>
          </p:cNvSpPr>
          <p:nvPr>
            <p:ph type="title"/>
          </p:nvPr>
        </p:nvSpPr>
        <p:spPr/>
        <p:txBody>
          <a:bodyPr/>
          <a:lstStyle/>
          <a:p>
            <a:pPr algn="ctr"/>
            <a:r>
              <a:rPr lang="en-US" dirty="0"/>
              <a:t>2021 Perennial of the Year—</a:t>
            </a:r>
            <a:br>
              <a:rPr lang="en-US" dirty="0"/>
            </a:br>
            <a:r>
              <a:rPr lang="en-US" dirty="0"/>
              <a:t>Nepeta '</a:t>
            </a:r>
            <a:r>
              <a:rPr lang="en-US" dirty="0" err="1"/>
              <a:t>Calamintha</a:t>
            </a:r>
            <a:r>
              <a:rPr lang="en-US" dirty="0"/>
              <a:t>'</a:t>
            </a:r>
          </a:p>
        </p:txBody>
      </p:sp>
      <p:pic>
        <p:nvPicPr>
          <p:cNvPr id="7170" name="Picture 2" descr="Lesser Catmint, Calamintha nepeta ssp. nepeta">
            <a:extLst>
              <a:ext uri="{FF2B5EF4-FFF2-40B4-BE49-F238E27FC236}">
                <a16:creationId xmlns:a16="http://schemas.microsoft.com/office/drawing/2014/main" id="{14D18171-B417-489E-9E4C-8B9E3950B7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131429"/>
            <a:ext cx="3849687" cy="38496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1D8628-5940-46FB-87DD-801659F9E43B}"/>
              </a:ext>
            </a:extLst>
          </p:cNvPr>
          <p:cNvSpPr txBox="1"/>
          <p:nvPr/>
        </p:nvSpPr>
        <p:spPr>
          <a:xfrm>
            <a:off x="5634606" y="2131429"/>
            <a:ext cx="5371322" cy="3416320"/>
          </a:xfrm>
          <a:prstGeom prst="rect">
            <a:avLst/>
          </a:prstGeom>
          <a:noFill/>
        </p:spPr>
        <p:txBody>
          <a:bodyPr wrap="square" rtlCol="0">
            <a:spAutoFit/>
          </a:bodyPr>
          <a:lstStyle/>
          <a:p>
            <a:r>
              <a:rPr lang="en-US" b="0" i="0" dirty="0" err="1">
                <a:solidFill>
                  <a:srgbClr val="453F25"/>
                </a:solidFill>
                <a:effectLst/>
                <a:latin typeface="Raleway"/>
              </a:rPr>
              <a:t>Calamintha</a:t>
            </a:r>
            <a:r>
              <a:rPr lang="en-US" b="0" i="0" dirty="0">
                <a:solidFill>
                  <a:srgbClr val="453F25"/>
                </a:solidFill>
                <a:effectLst/>
                <a:latin typeface="Raleway"/>
              </a:rPr>
              <a:t> creates a serene, inviting space with clouds of tiny white blossoms and dense, finely textured foliage that releases a rejuvenating minty fragrance. Flowering from early summer until fall, </a:t>
            </a:r>
            <a:r>
              <a:rPr lang="en-US" b="0" i="0" dirty="0" err="1">
                <a:solidFill>
                  <a:srgbClr val="453F25"/>
                </a:solidFill>
                <a:effectLst/>
                <a:latin typeface="Raleway"/>
              </a:rPr>
              <a:t>Calamintha</a:t>
            </a:r>
            <a:r>
              <a:rPr lang="en-US" b="0" i="0" dirty="0">
                <a:solidFill>
                  <a:srgbClr val="453F25"/>
                </a:solidFill>
                <a:effectLst/>
                <a:latin typeface="Raleway"/>
              </a:rPr>
              <a:t> attracts a host of pollinators. Drought tolerant plants spread gently and will drape over the edges of containers and rock walls, softening hard edges as a lovely filler, edging plant, or groundcover. Deer resistant.</a:t>
            </a:r>
          </a:p>
          <a:p>
            <a:endParaRPr lang="en-US" dirty="0">
              <a:solidFill>
                <a:srgbClr val="453F25"/>
              </a:solidFill>
              <a:latin typeface="Raleway"/>
            </a:endParaRPr>
          </a:p>
          <a:p>
            <a:r>
              <a:rPr lang="en-US" dirty="0">
                <a:solidFill>
                  <a:srgbClr val="453F25"/>
                </a:solidFill>
                <a:latin typeface="Raleway"/>
              </a:rPr>
              <a:t>Height: 12-18”             Spread:  12-24”</a:t>
            </a:r>
          </a:p>
          <a:p>
            <a:r>
              <a:rPr lang="en-US" dirty="0">
                <a:solidFill>
                  <a:srgbClr val="453F25"/>
                </a:solidFill>
                <a:latin typeface="Raleway"/>
              </a:rPr>
              <a:t>Zone:  5-7</a:t>
            </a:r>
            <a:endParaRPr lang="en-US" dirty="0">
              <a:latin typeface="Raleway"/>
            </a:endParaRPr>
          </a:p>
        </p:txBody>
      </p:sp>
    </p:spTree>
    <p:extLst>
      <p:ext uri="{BB962C8B-B14F-4D97-AF65-F5344CB8AC3E}">
        <p14:creationId xmlns:p14="http://schemas.microsoft.com/office/powerpoint/2010/main" val="224244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650D-3017-41CB-B87B-020FED27875F}"/>
              </a:ext>
            </a:extLst>
          </p:cNvPr>
          <p:cNvSpPr>
            <a:spLocks noGrp="1"/>
          </p:cNvSpPr>
          <p:nvPr>
            <p:ph type="title"/>
          </p:nvPr>
        </p:nvSpPr>
        <p:spPr/>
        <p:txBody>
          <a:bodyPr/>
          <a:lstStyle/>
          <a:p>
            <a:pPr algn="ctr"/>
            <a:r>
              <a:rPr lang="en-US" dirty="0"/>
              <a:t>2021 Hosta of the Year—Rainbow’s End</a:t>
            </a:r>
          </a:p>
        </p:txBody>
      </p:sp>
      <p:pic>
        <p:nvPicPr>
          <p:cNvPr id="6146" name="Picture 2" descr="Hosta with broad, dark green leaves heavily striped with greenish yellow, bears logo Hosta of the Year.">
            <a:extLst>
              <a:ext uri="{FF2B5EF4-FFF2-40B4-BE49-F238E27FC236}">
                <a16:creationId xmlns:a16="http://schemas.microsoft.com/office/drawing/2014/main" id="{22CF2B36-992D-493B-9785-D560D9D274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3990392" cy="3990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544A0A-4D2B-4D8D-A4DB-D0962967EEC2}"/>
              </a:ext>
            </a:extLst>
          </p:cNvPr>
          <p:cNvSpPr txBox="1"/>
          <p:nvPr/>
        </p:nvSpPr>
        <p:spPr>
          <a:xfrm>
            <a:off x="5744198" y="2209800"/>
            <a:ext cx="5381002" cy="3139321"/>
          </a:xfrm>
          <a:prstGeom prst="rect">
            <a:avLst/>
          </a:prstGeom>
          <a:noFill/>
        </p:spPr>
        <p:txBody>
          <a:bodyPr wrap="square" rtlCol="0">
            <a:spAutoFit/>
          </a:bodyPr>
          <a:lstStyle/>
          <a:p>
            <a:pPr algn="l"/>
            <a:r>
              <a:rPr lang="en-US" b="0" i="0" dirty="0">
                <a:solidFill>
                  <a:srgbClr val="333333"/>
                </a:solidFill>
                <a:effectLst/>
                <a:latin typeface="Raleway"/>
              </a:rPr>
              <a:t>This unique </a:t>
            </a:r>
            <a:r>
              <a:rPr lang="en-US" b="0" i="0" dirty="0" err="1">
                <a:solidFill>
                  <a:srgbClr val="333333"/>
                </a:solidFill>
                <a:effectLst/>
                <a:latin typeface="Raleway"/>
              </a:rPr>
              <a:t>hosta</a:t>
            </a:r>
            <a:r>
              <a:rPr lang="en-US" b="0" i="0" dirty="0">
                <a:solidFill>
                  <a:srgbClr val="333333"/>
                </a:solidFill>
                <a:effectLst/>
                <a:latin typeface="Raleway"/>
              </a:rPr>
              <a:t> exhibits incredibly variegated, shiny foliage. The bright yellow leaves of good substance have dark green margins that jet into the center, and the center brightens to creamy white in summer. It forms a medium sized mound of attractive foliage in the landscape.</a:t>
            </a:r>
          </a:p>
          <a:p>
            <a:pPr algn="l"/>
            <a:r>
              <a:rPr lang="en-US" b="0" i="0" dirty="0">
                <a:solidFill>
                  <a:srgbClr val="333333"/>
                </a:solidFill>
                <a:effectLst/>
                <a:latin typeface="Raleway"/>
              </a:rPr>
              <a:t>In late summer, showy red </a:t>
            </a:r>
            <a:r>
              <a:rPr lang="en-US" b="0" i="0" dirty="0" err="1">
                <a:solidFill>
                  <a:srgbClr val="333333"/>
                </a:solidFill>
                <a:effectLst/>
                <a:latin typeface="Raleway"/>
              </a:rPr>
              <a:t>scapes</a:t>
            </a:r>
            <a:r>
              <a:rPr lang="en-US" b="0" i="0" dirty="0">
                <a:solidFill>
                  <a:srgbClr val="333333"/>
                </a:solidFill>
                <a:effectLst/>
                <a:latin typeface="Raleway"/>
              </a:rPr>
              <a:t> carry the dark lavender, tubular flowers.</a:t>
            </a:r>
          </a:p>
          <a:p>
            <a:pPr algn="l"/>
            <a:endParaRPr lang="en-US" dirty="0">
              <a:solidFill>
                <a:srgbClr val="333333"/>
              </a:solidFill>
              <a:latin typeface="Raleway"/>
            </a:endParaRPr>
          </a:p>
          <a:p>
            <a:pPr algn="l"/>
            <a:r>
              <a:rPr lang="en-US" b="0" i="0" dirty="0">
                <a:solidFill>
                  <a:srgbClr val="333333"/>
                </a:solidFill>
                <a:effectLst/>
                <a:latin typeface="Raleway"/>
              </a:rPr>
              <a:t>Height: 11”		Spread:  21”</a:t>
            </a:r>
          </a:p>
          <a:p>
            <a:pPr algn="l"/>
            <a:r>
              <a:rPr lang="en-US" dirty="0">
                <a:solidFill>
                  <a:srgbClr val="333333"/>
                </a:solidFill>
                <a:latin typeface="Raleway"/>
              </a:rPr>
              <a:t>Zone:  3-9</a:t>
            </a:r>
            <a:endParaRPr lang="en-US" b="0" i="0" dirty="0">
              <a:solidFill>
                <a:srgbClr val="333333"/>
              </a:solidFill>
              <a:effectLst/>
              <a:latin typeface="Raleway"/>
            </a:endParaRPr>
          </a:p>
        </p:txBody>
      </p:sp>
    </p:spTree>
    <p:extLst>
      <p:ext uri="{BB962C8B-B14F-4D97-AF65-F5344CB8AC3E}">
        <p14:creationId xmlns:p14="http://schemas.microsoft.com/office/powerpoint/2010/main" val="392794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876C3-32C7-4C9E-B693-D7E0464D5F68}"/>
              </a:ext>
            </a:extLst>
          </p:cNvPr>
          <p:cNvSpPr>
            <a:spLocks noGrp="1"/>
          </p:cNvSpPr>
          <p:nvPr>
            <p:ph type="title"/>
          </p:nvPr>
        </p:nvSpPr>
        <p:spPr/>
        <p:txBody>
          <a:bodyPr/>
          <a:lstStyle/>
          <a:p>
            <a:pPr algn="ctr"/>
            <a:r>
              <a:rPr lang="en-US" dirty="0"/>
              <a:t>Abelia 'Sweet Emotion'</a:t>
            </a:r>
          </a:p>
        </p:txBody>
      </p:sp>
      <p:sp>
        <p:nvSpPr>
          <p:cNvPr id="3" name="Content Placeholder 2">
            <a:extLst>
              <a:ext uri="{FF2B5EF4-FFF2-40B4-BE49-F238E27FC236}">
                <a16:creationId xmlns:a16="http://schemas.microsoft.com/office/drawing/2014/main" id="{9AAECE94-41E9-438E-ACF6-79301242194D}"/>
              </a:ext>
            </a:extLst>
          </p:cNvPr>
          <p:cNvSpPr>
            <a:spLocks noGrp="1"/>
          </p:cNvSpPr>
          <p:nvPr>
            <p:ph idx="1"/>
          </p:nvPr>
        </p:nvSpPr>
        <p:spPr>
          <a:xfrm>
            <a:off x="5704514" y="2014194"/>
            <a:ext cx="5420686" cy="3938550"/>
          </a:xfrm>
        </p:spPr>
        <p:txBody>
          <a:bodyPr>
            <a:normAutofit/>
          </a:bodyPr>
          <a:lstStyle/>
          <a:p>
            <a:pPr marL="0" indent="0" algn="l">
              <a:buNone/>
            </a:pPr>
            <a:r>
              <a:rPr lang="en-US" sz="1900" b="0" i="0" dirty="0">
                <a:effectLst/>
                <a:latin typeface="Raleway"/>
              </a:rPr>
              <a:t>Sweet Emotion abelia is the most fragrant of any abelia, with white and pink spring blooms that perfume the air with the scent of jasmine when it blooms in spring</a:t>
            </a:r>
          </a:p>
          <a:p>
            <a:pPr marL="0" indent="0" algn="l">
              <a:buNone/>
            </a:pPr>
            <a:r>
              <a:rPr lang="en-US" sz="1900" b="0" i="0" dirty="0">
                <a:effectLst/>
                <a:latin typeface="Raleway"/>
              </a:rPr>
              <a:t>Tolerates part shade; resists deer and rabbits.</a:t>
            </a:r>
          </a:p>
          <a:p>
            <a:pPr marL="0" indent="0">
              <a:buNone/>
            </a:pPr>
            <a:r>
              <a:rPr lang="en-US" sz="1800" dirty="0">
                <a:latin typeface="Raleway"/>
              </a:rPr>
              <a:t>Height:  5-6’		Spread:  5-7’</a:t>
            </a:r>
          </a:p>
          <a:p>
            <a:pPr marL="0" indent="0">
              <a:buNone/>
            </a:pPr>
            <a:r>
              <a:rPr lang="en-US" sz="1800" dirty="0">
                <a:latin typeface="Raleway"/>
              </a:rPr>
              <a:t>Zone:  4-8</a:t>
            </a:r>
          </a:p>
        </p:txBody>
      </p:sp>
      <p:pic>
        <p:nvPicPr>
          <p:cNvPr id="12290" name="Picture 2" descr="Sweet Emotion® - Hardy abelia - Abelia mosanensis">
            <a:extLst>
              <a:ext uri="{FF2B5EF4-FFF2-40B4-BE49-F238E27FC236}">
                <a16:creationId xmlns:a16="http://schemas.microsoft.com/office/drawing/2014/main" id="{E655BF5C-D087-4980-BCCE-51DD52E65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49" y="2014194"/>
            <a:ext cx="4076213" cy="407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DD5C-068D-4F30-8F2F-97CEE5BAB2D5}"/>
              </a:ext>
            </a:extLst>
          </p:cNvPr>
          <p:cNvSpPr>
            <a:spLocks noGrp="1"/>
          </p:cNvSpPr>
          <p:nvPr>
            <p:ph type="title"/>
          </p:nvPr>
        </p:nvSpPr>
        <p:spPr/>
        <p:txBody>
          <a:bodyPr/>
          <a:lstStyle/>
          <a:p>
            <a:pPr algn="ctr"/>
            <a:r>
              <a:rPr lang="en-US" dirty="0" err="1"/>
              <a:t>Calycanthus</a:t>
            </a:r>
            <a:r>
              <a:rPr lang="en-US" dirty="0"/>
              <a:t> ‘Simply Sensational' </a:t>
            </a:r>
          </a:p>
        </p:txBody>
      </p:sp>
      <p:pic>
        <p:nvPicPr>
          <p:cNvPr id="13314" name="Picture 2" descr="Simply Sensational Sweetshrub 1">
            <a:extLst>
              <a:ext uri="{FF2B5EF4-FFF2-40B4-BE49-F238E27FC236}">
                <a16:creationId xmlns:a16="http://schemas.microsoft.com/office/drawing/2014/main" id="{548528C3-CAD8-4433-9702-444403CDC2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014194"/>
            <a:ext cx="4201212" cy="42012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07430E-861E-4ACE-9EAE-870853284458}"/>
              </a:ext>
            </a:extLst>
          </p:cNvPr>
          <p:cNvSpPr txBox="1"/>
          <p:nvPr/>
        </p:nvSpPr>
        <p:spPr>
          <a:xfrm>
            <a:off x="6096000" y="2014194"/>
            <a:ext cx="5029200" cy="3139321"/>
          </a:xfrm>
          <a:prstGeom prst="rect">
            <a:avLst/>
          </a:prstGeom>
          <a:noFill/>
        </p:spPr>
        <p:txBody>
          <a:bodyPr wrap="square" rtlCol="0">
            <a:spAutoFit/>
          </a:bodyPr>
          <a:lstStyle/>
          <a:p>
            <a:pPr algn="l"/>
            <a:r>
              <a:rPr lang="en-US" b="0" i="0" dirty="0">
                <a:effectLst/>
                <a:latin typeface="Raleway"/>
              </a:rPr>
              <a:t>The nicest smelling native on the market! Simply </a:t>
            </a:r>
            <a:r>
              <a:rPr lang="en-US" b="0" i="0" dirty="0" err="1">
                <a:effectLst/>
                <a:latin typeface="Raleway"/>
              </a:rPr>
              <a:t>Scentsational</a:t>
            </a:r>
            <a:r>
              <a:rPr lang="en-US" b="0" i="0" baseline="30000" dirty="0">
                <a:effectLst/>
                <a:latin typeface="Raleway"/>
              </a:rPr>
              <a:t>®</a:t>
            </a:r>
            <a:r>
              <a:rPr lang="en-US" b="0" i="0" dirty="0">
                <a:effectLst/>
                <a:latin typeface="Raleway"/>
              </a:rPr>
              <a:t> </a:t>
            </a:r>
            <a:r>
              <a:rPr lang="en-US" b="0" i="0" dirty="0" err="1">
                <a:effectLst/>
                <a:latin typeface="Raleway"/>
              </a:rPr>
              <a:t>calycanthus</a:t>
            </a:r>
            <a:r>
              <a:rPr lang="en-US" b="0" i="0" dirty="0">
                <a:effectLst/>
                <a:latin typeface="Raleway"/>
              </a:rPr>
              <a:t> is the most intriguing scent you'll find in any garden. Debate amongst your friends and relatives whether it's melon, banana, strawberry, or even Juicy Fruit gum that your nose is picking up Impressive show of large burgundy blooms from spring into summer.</a:t>
            </a:r>
          </a:p>
          <a:p>
            <a:pPr algn="l"/>
            <a:endParaRPr lang="en-US" dirty="0">
              <a:latin typeface="Raleway"/>
            </a:endParaRPr>
          </a:p>
          <a:p>
            <a:pPr algn="l"/>
            <a:r>
              <a:rPr lang="en-US" b="0" i="0" dirty="0">
                <a:effectLst/>
                <a:latin typeface="Raleway"/>
              </a:rPr>
              <a:t>Height:  6’		Spread:  4-5’</a:t>
            </a:r>
          </a:p>
          <a:p>
            <a:pPr algn="l"/>
            <a:r>
              <a:rPr lang="en-US" dirty="0">
                <a:latin typeface="Raleway"/>
              </a:rPr>
              <a:t>Zone: 4-9</a:t>
            </a:r>
            <a:endParaRPr lang="en-US" b="0" i="0" dirty="0">
              <a:effectLst/>
              <a:latin typeface="Raleway"/>
            </a:endParaRPr>
          </a:p>
        </p:txBody>
      </p:sp>
    </p:spTree>
    <p:extLst>
      <p:ext uri="{BB962C8B-B14F-4D97-AF65-F5344CB8AC3E}">
        <p14:creationId xmlns:p14="http://schemas.microsoft.com/office/powerpoint/2010/main" val="2617458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5463-C012-4990-B9BE-D91D27A8369B}"/>
              </a:ext>
            </a:extLst>
          </p:cNvPr>
          <p:cNvSpPr>
            <a:spLocks noGrp="1"/>
          </p:cNvSpPr>
          <p:nvPr>
            <p:ph type="title"/>
          </p:nvPr>
        </p:nvSpPr>
        <p:spPr/>
        <p:txBody>
          <a:bodyPr/>
          <a:lstStyle/>
          <a:p>
            <a:pPr algn="ctr"/>
            <a:r>
              <a:rPr lang="en-US" dirty="0" err="1"/>
              <a:t>Mockorange</a:t>
            </a:r>
            <a:r>
              <a:rPr lang="en-US" dirty="0"/>
              <a:t> ‘</a:t>
            </a:r>
            <a:r>
              <a:rPr lang="en-US" dirty="0" err="1"/>
              <a:t>Snowbelle</a:t>
            </a:r>
            <a:r>
              <a:rPr lang="en-US" dirty="0"/>
              <a:t>'</a:t>
            </a:r>
          </a:p>
        </p:txBody>
      </p:sp>
      <p:pic>
        <p:nvPicPr>
          <p:cNvPr id="14338" name="Picture 2">
            <a:extLst>
              <a:ext uri="{FF2B5EF4-FFF2-40B4-BE49-F238E27FC236}">
                <a16:creationId xmlns:a16="http://schemas.microsoft.com/office/drawing/2014/main" id="{9CFCBC49-7DFC-4D93-9312-EEF864C335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6044" y="1885324"/>
            <a:ext cx="3188087" cy="42507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4EBCD8-8EF0-4BF1-AFF1-97B9B155385E}"/>
              </a:ext>
            </a:extLst>
          </p:cNvPr>
          <p:cNvSpPr txBox="1"/>
          <p:nvPr/>
        </p:nvSpPr>
        <p:spPr>
          <a:xfrm>
            <a:off x="5238198" y="1885324"/>
            <a:ext cx="5887002" cy="3970318"/>
          </a:xfrm>
          <a:prstGeom prst="rect">
            <a:avLst/>
          </a:prstGeom>
          <a:noFill/>
        </p:spPr>
        <p:txBody>
          <a:bodyPr wrap="square" rtlCol="0">
            <a:spAutoFit/>
          </a:bodyPr>
          <a:lstStyle/>
          <a:p>
            <a:r>
              <a:rPr lang="en-US" b="0" i="0" dirty="0">
                <a:effectLst/>
                <a:latin typeface="Raleway"/>
              </a:rPr>
              <a:t>Add a sweet, citrus fragrance to your garden with this compact shrub. The double blooms are refreshing, both in fragrance and bright white color. They appear all over gracefully arching stems which adds a sophisticated, formal touch to the landscape. With its compact habit, it's a good choice for smaller gardens, in mass plantings or as part of a hedge. </a:t>
            </a:r>
            <a:r>
              <a:rPr lang="en-US" b="0" i="0" dirty="0" err="1">
                <a:effectLst/>
                <a:latin typeface="Raleway"/>
              </a:rPr>
              <a:t>Snowbelle</a:t>
            </a:r>
            <a:r>
              <a:rPr lang="en-US" b="0" i="0" dirty="0">
                <a:effectLst/>
                <a:latin typeface="Raleway"/>
              </a:rPr>
              <a:t> is a slow and steady grower, and becomes more impressive every year. You may not have many flowers in the first blooming season, but the abundance of mid to late spring blooms in the coming years are worth the wait.</a:t>
            </a:r>
          </a:p>
          <a:p>
            <a:endParaRPr lang="en-US" dirty="0">
              <a:latin typeface="Raleway"/>
            </a:endParaRPr>
          </a:p>
          <a:p>
            <a:r>
              <a:rPr lang="en-US" b="0" i="0" dirty="0">
                <a:effectLst/>
                <a:latin typeface="Raleway"/>
              </a:rPr>
              <a:t>Height:  3-4’		Spread:  3-4’</a:t>
            </a:r>
          </a:p>
          <a:p>
            <a:r>
              <a:rPr lang="en-US" dirty="0">
                <a:latin typeface="Raleway"/>
              </a:rPr>
              <a:t>Zone:  4-8</a:t>
            </a:r>
            <a:r>
              <a:rPr lang="en-US" b="0" i="0" dirty="0">
                <a:effectLst/>
                <a:latin typeface="Raleway"/>
              </a:rPr>
              <a:t> </a:t>
            </a:r>
            <a:endParaRPr lang="en-US" dirty="0">
              <a:latin typeface="Raleway"/>
            </a:endParaRPr>
          </a:p>
        </p:txBody>
      </p:sp>
    </p:spTree>
    <p:extLst>
      <p:ext uri="{BB962C8B-B14F-4D97-AF65-F5344CB8AC3E}">
        <p14:creationId xmlns:p14="http://schemas.microsoft.com/office/powerpoint/2010/main" val="303693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B5B83-BF7B-45C0-BCB9-8D61E6EFBABA}"/>
              </a:ext>
            </a:extLst>
          </p:cNvPr>
          <p:cNvSpPr>
            <a:spLocks noGrp="1"/>
          </p:cNvSpPr>
          <p:nvPr>
            <p:ph type="title"/>
          </p:nvPr>
        </p:nvSpPr>
        <p:spPr/>
        <p:txBody>
          <a:bodyPr/>
          <a:lstStyle/>
          <a:p>
            <a:pPr algn="ctr"/>
            <a:r>
              <a:rPr lang="en-US" dirty="0"/>
              <a:t>Oso Easy ‘Italian Ice’ Rose</a:t>
            </a:r>
          </a:p>
        </p:txBody>
      </p:sp>
      <p:pic>
        <p:nvPicPr>
          <p:cNvPr id="15362" name="Picture 2">
            <a:extLst>
              <a:ext uri="{FF2B5EF4-FFF2-40B4-BE49-F238E27FC236}">
                <a16:creationId xmlns:a16="http://schemas.microsoft.com/office/drawing/2014/main" id="{3B8901F3-1865-4941-A504-3E214E255F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6603" y="1904999"/>
            <a:ext cx="4248539" cy="42485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44CCCC-00F6-4696-9552-4AA18B42E8B1}"/>
              </a:ext>
            </a:extLst>
          </p:cNvPr>
          <p:cNvSpPr txBox="1"/>
          <p:nvPr/>
        </p:nvSpPr>
        <p:spPr>
          <a:xfrm>
            <a:off x="5868955" y="1904999"/>
            <a:ext cx="5038531" cy="4247317"/>
          </a:xfrm>
          <a:prstGeom prst="rect">
            <a:avLst/>
          </a:prstGeom>
          <a:noFill/>
        </p:spPr>
        <p:txBody>
          <a:bodyPr wrap="square" rtlCol="0">
            <a:spAutoFit/>
          </a:bodyPr>
          <a:lstStyle/>
          <a:p>
            <a:r>
              <a:rPr lang="en-US" b="0" i="0" dirty="0">
                <a:effectLst/>
                <a:latin typeface="Raleway"/>
              </a:rPr>
              <a:t>Similar to 'Peace' in its coloration, the orange buds of Oso Easy Italian Ice</a:t>
            </a:r>
            <a:r>
              <a:rPr lang="en-US" b="0" i="0" baseline="30000" dirty="0">
                <a:effectLst/>
                <a:latin typeface="Raleway"/>
              </a:rPr>
              <a:t>®</a:t>
            </a:r>
            <a:r>
              <a:rPr lang="en-US" b="0" i="0" dirty="0">
                <a:effectLst/>
                <a:latin typeface="Raleway"/>
              </a:rPr>
              <a:t> rose open to soft yellow flowers melting into pink blushed margins. The soft flower color is set off nicely by its dark green, glossy foliage. Flowers are semi-doubled, with 24-30 petals per bloom. This self-cleaning rose has excellent disease-resistance, abundant flowers, and a nice habit, making it an excellent plant for home gardens.</a:t>
            </a:r>
          </a:p>
          <a:p>
            <a:endParaRPr lang="en-US" dirty="0">
              <a:latin typeface="Raleway"/>
            </a:endParaRPr>
          </a:p>
          <a:p>
            <a:r>
              <a:rPr lang="en-US" b="0" i="0" dirty="0">
                <a:effectLst/>
                <a:latin typeface="Raleway"/>
              </a:rPr>
              <a:t>Height:  18-30”		Spread:  18-30”</a:t>
            </a:r>
          </a:p>
          <a:p>
            <a:r>
              <a:rPr lang="en-US" dirty="0">
                <a:latin typeface="Raleway"/>
              </a:rPr>
              <a:t>Zone:  4-9</a:t>
            </a:r>
            <a:endParaRPr lang="en-US" b="0" i="0" dirty="0">
              <a:effectLst/>
              <a:latin typeface="Raleway"/>
            </a:endParaRPr>
          </a:p>
          <a:p>
            <a:endParaRPr lang="en-US" dirty="0">
              <a:latin typeface="Raleway"/>
            </a:endParaRPr>
          </a:p>
          <a:p>
            <a:endParaRPr lang="en-US" dirty="0"/>
          </a:p>
        </p:txBody>
      </p:sp>
    </p:spTree>
    <p:extLst>
      <p:ext uri="{BB962C8B-B14F-4D97-AF65-F5344CB8AC3E}">
        <p14:creationId xmlns:p14="http://schemas.microsoft.com/office/powerpoint/2010/main" val="1117682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0B269-9FB7-448F-881A-8B9C5ECA6C54}"/>
              </a:ext>
            </a:extLst>
          </p:cNvPr>
          <p:cNvSpPr>
            <a:spLocks noGrp="1"/>
          </p:cNvSpPr>
          <p:nvPr>
            <p:ph type="title"/>
          </p:nvPr>
        </p:nvSpPr>
        <p:spPr/>
        <p:txBody>
          <a:bodyPr/>
          <a:lstStyle/>
          <a:p>
            <a:pPr algn="ctr"/>
            <a:r>
              <a:rPr lang="en-US" dirty="0"/>
              <a:t>Weigela 'Midnight Wine Shine'™</a:t>
            </a:r>
          </a:p>
        </p:txBody>
      </p:sp>
      <p:pic>
        <p:nvPicPr>
          <p:cNvPr id="16386" name="Picture 2" descr="Midnight Wine Shine® - Weigela florida">
            <a:extLst>
              <a:ext uri="{FF2B5EF4-FFF2-40B4-BE49-F238E27FC236}">
                <a16:creationId xmlns:a16="http://schemas.microsoft.com/office/drawing/2014/main" id="{1CF58628-F413-485E-95B5-2C75E032C8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472" y="1897822"/>
            <a:ext cx="4204398" cy="4204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861144-01BC-42A2-ADF0-5313BDC20718}"/>
              </a:ext>
            </a:extLst>
          </p:cNvPr>
          <p:cNvSpPr txBox="1"/>
          <p:nvPr/>
        </p:nvSpPr>
        <p:spPr>
          <a:xfrm>
            <a:off x="5878287" y="1897822"/>
            <a:ext cx="5514392" cy="3693319"/>
          </a:xfrm>
          <a:prstGeom prst="rect">
            <a:avLst/>
          </a:prstGeom>
          <a:noFill/>
        </p:spPr>
        <p:txBody>
          <a:bodyPr wrap="square" rtlCol="0">
            <a:spAutoFit/>
          </a:bodyPr>
          <a:lstStyle/>
          <a:p>
            <a:pPr algn="l"/>
            <a:r>
              <a:rPr lang="en-US" b="0" i="0" dirty="0">
                <a:effectLst/>
                <a:latin typeface="Raleway"/>
              </a:rPr>
              <a:t>If you grew Midnight Wine®, it's time to switch to Midnight Wine Shine™. This is an improved selection with darker, extremely glossy foliage. Its parentage comes from the Canadian variety 'Tango', so it has excellent hardiness and is less prone to tip dieback. While its flowers are a bit better than Midnight Wine, the plant is grown for its attractive foliage and habit.</a:t>
            </a:r>
          </a:p>
          <a:p>
            <a:pPr algn="l"/>
            <a:endParaRPr lang="en-US" dirty="0">
              <a:latin typeface="Raleway"/>
            </a:endParaRPr>
          </a:p>
          <a:p>
            <a:pPr algn="l"/>
            <a:r>
              <a:rPr lang="en-US" b="0" i="0" dirty="0">
                <a:effectLst/>
                <a:latin typeface="Raleway"/>
              </a:rPr>
              <a:t>Height:  1-1 ½’		Spread: 2-2 ½’</a:t>
            </a:r>
          </a:p>
          <a:p>
            <a:pPr algn="l"/>
            <a:r>
              <a:rPr lang="en-US" dirty="0">
                <a:latin typeface="Raleway"/>
              </a:rPr>
              <a:t>Zone:  4-8</a:t>
            </a:r>
            <a:endParaRPr lang="en-US" b="0" i="0" dirty="0">
              <a:effectLst/>
              <a:latin typeface="Raleway"/>
            </a:endParaRPr>
          </a:p>
          <a:p>
            <a:br>
              <a:rPr lang="en-US" dirty="0">
                <a:latin typeface="Raleway"/>
              </a:rPr>
            </a:br>
            <a:endParaRPr lang="en-US" dirty="0">
              <a:latin typeface="Raleway"/>
            </a:endParaRPr>
          </a:p>
        </p:txBody>
      </p:sp>
    </p:spTree>
    <p:extLst>
      <p:ext uri="{BB962C8B-B14F-4D97-AF65-F5344CB8AC3E}">
        <p14:creationId xmlns:p14="http://schemas.microsoft.com/office/powerpoint/2010/main" val="4187021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9CEC-1C0E-40CC-8BBF-F9C7C46808E7}"/>
              </a:ext>
            </a:extLst>
          </p:cNvPr>
          <p:cNvSpPr>
            <a:spLocks noGrp="1"/>
          </p:cNvSpPr>
          <p:nvPr>
            <p:ph type="title"/>
          </p:nvPr>
        </p:nvSpPr>
        <p:spPr/>
        <p:txBody>
          <a:bodyPr/>
          <a:lstStyle/>
          <a:p>
            <a:pPr algn="ctr"/>
            <a:r>
              <a:rPr lang="en-US" dirty="0"/>
              <a:t>Weigela ‘Very Fine Wine'™</a:t>
            </a:r>
          </a:p>
        </p:txBody>
      </p:sp>
      <p:pic>
        <p:nvPicPr>
          <p:cNvPr id="17410" name="Picture 2" descr="Very Fine Wine® - Weigela florida">
            <a:extLst>
              <a:ext uri="{FF2B5EF4-FFF2-40B4-BE49-F238E27FC236}">
                <a16:creationId xmlns:a16="http://schemas.microsoft.com/office/drawing/2014/main" id="{730B133F-5DE5-40D6-AF46-958A53D2B2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3655" y="2014194"/>
            <a:ext cx="4145586" cy="41455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9C263F-212C-49A5-9F6E-3C258CB1353B}"/>
              </a:ext>
            </a:extLst>
          </p:cNvPr>
          <p:cNvSpPr txBox="1"/>
          <p:nvPr/>
        </p:nvSpPr>
        <p:spPr>
          <a:xfrm>
            <a:off x="5477069" y="2014194"/>
            <a:ext cx="5803641" cy="3416320"/>
          </a:xfrm>
          <a:prstGeom prst="rect">
            <a:avLst/>
          </a:prstGeom>
          <a:noFill/>
        </p:spPr>
        <p:txBody>
          <a:bodyPr wrap="square" rtlCol="0">
            <a:spAutoFit/>
          </a:bodyPr>
          <a:lstStyle/>
          <a:p>
            <a:r>
              <a:rPr lang="en-US" b="0" i="0" dirty="0">
                <a:effectLst/>
                <a:latin typeface="Raleway"/>
              </a:rPr>
              <a:t>This compact Weigela has more vivid and prolific hot pink flowers and deeper darker foliage. VERY FINE WINE</a:t>
            </a:r>
            <a:r>
              <a:rPr lang="en-US" b="0" i="0" baseline="30000" dirty="0">
                <a:effectLst/>
                <a:latin typeface="Raleway"/>
              </a:rPr>
              <a:t>®</a:t>
            </a:r>
            <a:r>
              <a:rPr lang="en-US" b="0" i="0" dirty="0">
                <a:effectLst/>
                <a:latin typeface="Raleway"/>
              </a:rPr>
              <a:t> grows 2-2 ½’ high and wide making it great for the front of the mixed border or foundation planting and due to its compact size, is an excellent choice for containers. The tubular shaped spring blooms will attract Hummingbirds, but deer will keep walking right on by! </a:t>
            </a:r>
          </a:p>
          <a:p>
            <a:endParaRPr lang="en-US" dirty="0">
              <a:latin typeface="Raleway"/>
            </a:endParaRPr>
          </a:p>
          <a:p>
            <a:r>
              <a:rPr lang="en-US" dirty="0">
                <a:latin typeface="Raleway"/>
              </a:rPr>
              <a:t>Height:  2-3’		Spread:  2-3’</a:t>
            </a:r>
          </a:p>
          <a:p>
            <a:r>
              <a:rPr lang="en-US" dirty="0">
                <a:latin typeface="Raleway"/>
              </a:rPr>
              <a:t>Zone:  4-8</a:t>
            </a:r>
          </a:p>
          <a:p>
            <a:endParaRPr lang="en-US" dirty="0">
              <a:latin typeface="Raleway"/>
            </a:endParaRPr>
          </a:p>
        </p:txBody>
      </p:sp>
    </p:spTree>
    <p:extLst>
      <p:ext uri="{BB962C8B-B14F-4D97-AF65-F5344CB8AC3E}">
        <p14:creationId xmlns:p14="http://schemas.microsoft.com/office/powerpoint/2010/main" val="378842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D3EE-2B83-4E58-A8E9-45D9A1926AA3}"/>
              </a:ext>
            </a:extLst>
          </p:cNvPr>
          <p:cNvSpPr>
            <a:spLocks noGrp="1"/>
          </p:cNvSpPr>
          <p:nvPr>
            <p:ph type="title"/>
          </p:nvPr>
        </p:nvSpPr>
        <p:spPr/>
        <p:txBody>
          <a:bodyPr/>
          <a:lstStyle/>
          <a:p>
            <a:r>
              <a:rPr lang="en-US" dirty="0" err="1"/>
              <a:t>ColorBlaze</a:t>
            </a:r>
            <a:r>
              <a:rPr lang="en-US" dirty="0"/>
              <a:t>® Royal </a:t>
            </a:r>
            <a:r>
              <a:rPr lang="en-US" i="1" dirty="0"/>
              <a:t>Pineapple Brandy™</a:t>
            </a:r>
            <a:endParaRPr lang="en-US" dirty="0"/>
          </a:p>
        </p:txBody>
      </p:sp>
      <p:pic>
        <p:nvPicPr>
          <p:cNvPr id="1026" name="Picture 2">
            <a:extLst>
              <a:ext uri="{FF2B5EF4-FFF2-40B4-BE49-F238E27FC236}">
                <a16:creationId xmlns:a16="http://schemas.microsoft.com/office/drawing/2014/main" id="{6D877ED6-42F2-49AB-A139-1E1D8635F9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142156"/>
            <a:ext cx="4000150" cy="4000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5B1E0A-9748-4C76-A831-650F779E9B31}"/>
              </a:ext>
            </a:extLst>
          </p:cNvPr>
          <p:cNvSpPr txBox="1"/>
          <p:nvPr/>
        </p:nvSpPr>
        <p:spPr>
          <a:xfrm>
            <a:off x="5679347" y="2142156"/>
            <a:ext cx="5805181" cy="3416320"/>
          </a:xfrm>
          <a:prstGeom prst="rect">
            <a:avLst/>
          </a:prstGeom>
          <a:noFill/>
        </p:spPr>
        <p:txBody>
          <a:bodyPr wrap="square" rtlCol="0">
            <a:spAutoFit/>
          </a:bodyPr>
          <a:lstStyle/>
          <a:p>
            <a:pPr algn="ctr"/>
            <a:r>
              <a:rPr lang="en-US" dirty="0"/>
              <a:t>Coleus</a:t>
            </a:r>
          </a:p>
          <a:p>
            <a:r>
              <a:rPr lang="en-US" b="0" i="0" dirty="0">
                <a:effectLst/>
                <a:latin typeface="Raleway"/>
              </a:rPr>
              <a:t>This jazzy new Coleus for sun and shade features yellow to chartreuse luminescent foliage with accents of burgundy bronze, forming a very well-branched plant that works well in landscapes and containers. Like all </a:t>
            </a:r>
            <a:r>
              <a:rPr lang="en-US" b="0" i="0" dirty="0" err="1">
                <a:effectLst/>
                <a:latin typeface="Raleway"/>
              </a:rPr>
              <a:t>ColorBlaze</a:t>
            </a:r>
            <a:r>
              <a:rPr lang="en-US" b="0" i="0" baseline="30000" dirty="0">
                <a:effectLst/>
                <a:latin typeface="Raleway"/>
              </a:rPr>
              <a:t>®</a:t>
            </a:r>
            <a:r>
              <a:rPr lang="en-US" b="0" i="0" dirty="0">
                <a:effectLst/>
                <a:latin typeface="Raleway"/>
              </a:rPr>
              <a:t> Coleus, it is bred to take the heat and bloom very late in the season, if at all, extending its garden performance into the fall.</a:t>
            </a:r>
          </a:p>
          <a:p>
            <a:endParaRPr lang="en-US" dirty="0">
              <a:latin typeface="Raleway"/>
            </a:endParaRPr>
          </a:p>
          <a:p>
            <a:r>
              <a:rPr lang="en-US" dirty="0">
                <a:latin typeface="Raleway"/>
              </a:rPr>
              <a:t>Height:  20-30”</a:t>
            </a:r>
          </a:p>
          <a:p>
            <a:r>
              <a:rPr lang="en-US" dirty="0">
                <a:latin typeface="Raleway"/>
              </a:rPr>
              <a:t>Width:  12-16”</a:t>
            </a:r>
          </a:p>
          <a:p>
            <a:r>
              <a:rPr lang="en-US" dirty="0">
                <a:latin typeface="Raleway"/>
              </a:rPr>
              <a:t>Deer Resistant</a:t>
            </a:r>
            <a:endParaRPr lang="en-US" dirty="0"/>
          </a:p>
        </p:txBody>
      </p:sp>
    </p:spTree>
    <p:extLst>
      <p:ext uri="{BB962C8B-B14F-4D97-AF65-F5344CB8AC3E}">
        <p14:creationId xmlns:p14="http://schemas.microsoft.com/office/powerpoint/2010/main" val="845754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C479-A42E-4EAF-930B-0B3BD55D4476}"/>
              </a:ext>
            </a:extLst>
          </p:cNvPr>
          <p:cNvSpPr>
            <a:spLocks noGrp="1"/>
          </p:cNvSpPr>
          <p:nvPr>
            <p:ph type="title"/>
          </p:nvPr>
        </p:nvSpPr>
        <p:spPr/>
        <p:txBody>
          <a:bodyPr/>
          <a:lstStyle/>
          <a:p>
            <a:pPr algn="ctr"/>
            <a:r>
              <a:rPr lang="en-US" dirty="0"/>
              <a:t>Skinny Latte™ Kentucky </a:t>
            </a:r>
            <a:r>
              <a:rPr lang="en-US" dirty="0" err="1"/>
              <a:t>Coffeetree</a:t>
            </a:r>
            <a:endParaRPr lang="en-US" dirty="0"/>
          </a:p>
        </p:txBody>
      </p:sp>
      <p:sp>
        <p:nvSpPr>
          <p:cNvPr id="3" name="Content Placeholder 2">
            <a:extLst>
              <a:ext uri="{FF2B5EF4-FFF2-40B4-BE49-F238E27FC236}">
                <a16:creationId xmlns:a16="http://schemas.microsoft.com/office/drawing/2014/main" id="{33931B2B-478A-4EDA-BEBD-80DE89B22974}"/>
              </a:ext>
            </a:extLst>
          </p:cNvPr>
          <p:cNvSpPr>
            <a:spLocks noGrp="1"/>
          </p:cNvSpPr>
          <p:nvPr>
            <p:ph idx="1"/>
          </p:nvPr>
        </p:nvSpPr>
        <p:spPr>
          <a:xfrm>
            <a:off x="6006516" y="2164360"/>
            <a:ext cx="5118683" cy="3788384"/>
          </a:xfrm>
        </p:spPr>
        <p:txBody>
          <a:bodyPr>
            <a:normAutofit/>
          </a:bodyPr>
          <a:lstStyle/>
          <a:p>
            <a:pPr marL="0" indent="0">
              <a:buNone/>
            </a:pPr>
            <a:r>
              <a:rPr lang="en-US" sz="1800" dirty="0">
                <a:latin typeface="Raleway"/>
              </a:rPr>
              <a:t>Stiffly upright structural branches ascend vertically to form a remarkably narrow canopy and unique winter silhouette. Originating from a seedling acquired by the Morton Arboretum in 1958, the unique selection is an introduction of </a:t>
            </a:r>
            <a:r>
              <a:rPr lang="en-US" sz="1800" dirty="0" err="1">
                <a:latin typeface="Raleway"/>
              </a:rPr>
              <a:t>ChicagolandGrows</a:t>
            </a:r>
            <a:r>
              <a:rPr lang="en-US" sz="1800" dirty="0">
                <a:latin typeface="Raleway"/>
              </a:rPr>
              <a:t>®</a:t>
            </a:r>
          </a:p>
          <a:p>
            <a:endParaRPr lang="en-US" sz="1800" dirty="0">
              <a:latin typeface="Raleway"/>
            </a:endParaRPr>
          </a:p>
          <a:p>
            <a:pPr marL="0" indent="0">
              <a:buNone/>
            </a:pPr>
            <a:r>
              <a:rPr lang="en-US" sz="1800" dirty="0">
                <a:latin typeface="Raleway"/>
              </a:rPr>
              <a:t>Height:  50’		Spread:  18’</a:t>
            </a:r>
          </a:p>
          <a:p>
            <a:pPr marL="0" indent="0">
              <a:buNone/>
            </a:pPr>
            <a:r>
              <a:rPr lang="en-US" sz="1800" dirty="0">
                <a:latin typeface="Raleway"/>
              </a:rPr>
              <a:t>Zone:  4</a:t>
            </a:r>
          </a:p>
        </p:txBody>
      </p:sp>
      <p:pic>
        <p:nvPicPr>
          <p:cNvPr id="18438" name="Picture 6">
            <a:extLst>
              <a:ext uri="{FF2B5EF4-FFF2-40B4-BE49-F238E27FC236}">
                <a16:creationId xmlns:a16="http://schemas.microsoft.com/office/drawing/2014/main" id="{824FD8D5-28AE-4101-B705-3773771B1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1" y="2060847"/>
            <a:ext cx="4240576" cy="424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22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3599-C0AC-4C40-AA59-B47844335E60}"/>
              </a:ext>
            </a:extLst>
          </p:cNvPr>
          <p:cNvSpPr>
            <a:spLocks noGrp="1"/>
          </p:cNvSpPr>
          <p:nvPr>
            <p:ph type="title"/>
          </p:nvPr>
        </p:nvSpPr>
        <p:spPr/>
        <p:txBody>
          <a:bodyPr/>
          <a:lstStyle/>
          <a:p>
            <a:pPr algn="ctr"/>
            <a:r>
              <a:rPr lang="en-US" dirty="0"/>
              <a:t>Spring Welcome® Magnolia</a:t>
            </a:r>
          </a:p>
        </p:txBody>
      </p:sp>
      <p:pic>
        <p:nvPicPr>
          <p:cNvPr id="19458" name="Picture 2" descr="Spring Welcome Magnolia - flowers">
            <a:extLst>
              <a:ext uri="{FF2B5EF4-FFF2-40B4-BE49-F238E27FC236}">
                <a16:creationId xmlns:a16="http://schemas.microsoft.com/office/drawing/2014/main" id="{FD155630-64F3-4CE3-965D-566EC99A54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4663" y="2014194"/>
            <a:ext cx="4017872" cy="42012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2F57E3-7080-4000-9744-2D2DCB6A8318}"/>
              </a:ext>
            </a:extLst>
          </p:cNvPr>
          <p:cNvSpPr txBox="1"/>
          <p:nvPr/>
        </p:nvSpPr>
        <p:spPr>
          <a:xfrm>
            <a:off x="5701004" y="2014194"/>
            <a:ext cx="5794310" cy="2585323"/>
          </a:xfrm>
          <a:prstGeom prst="rect">
            <a:avLst/>
          </a:prstGeom>
          <a:noFill/>
        </p:spPr>
        <p:txBody>
          <a:bodyPr wrap="square" rtlCol="0">
            <a:spAutoFit/>
          </a:bodyPr>
          <a:lstStyle/>
          <a:p>
            <a:r>
              <a:rPr lang="en-US" b="0" i="0" dirty="0">
                <a:solidFill>
                  <a:srgbClr val="000000"/>
                </a:solidFill>
                <a:effectLst/>
                <a:latin typeface="Raleway"/>
              </a:rPr>
              <a:t>Outstanding pest-free winter hardy selection of </a:t>
            </a:r>
            <a:r>
              <a:rPr lang="en-US" dirty="0">
                <a:solidFill>
                  <a:srgbClr val="000000"/>
                </a:solidFill>
                <a:latin typeface="Raleway"/>
              </a:rPr>
              <a:t>m</a:t>
            </a:r>
            <a:r>
              <a:rPr lang="en-US" b="0" i="0" dirty="0">
                <a:solidFill>
                  <a:srgbClr val="000000"/>
                </a:solidFill>
                <a:effectLst/>
                <a:latin typeface="Raleway"/>
              </a:rPr>
              <a:t>agnolia that blooms reliably even after early spring</a:t>
            </a:r>
            <a:br>
              <a:rPr lang="en-US" dirty="0">
                <a:latin typeface="Raleway"/>
              </a:rPr>
            </a:br>
            <a:r>
              <a:rPr lang="en-US" b="0" i="0" dirty="0">
                <a:solidFill>
                  <a:srgbClr val="000000"/>
                </a:solidFill>
                <a:effectLst/>
                <a:latin typeface="Raleway"/>
              </a:rPr>
              <a:t>frosts. Spring Welcome® is dense, well branched with flowers that are pale pink in bud, gradually opening to pristine white.  Fall color is yellow-green to bronze.</a:t>
            </a:r>
          </a:p>
          <a:p>
            <a:endParaRPr lang="en-US" dirty="0">
              <a:solidFill>
                <a:srgbClr val="000000"/>
              </a:solidFill>
              <a:latin typeface="Raleway"/>
            </a:endParaRPr>
          </a:p>
          <a:p>
            <a:r>
              <a:rPr lang="en-US" dirty="0">
                <a:latin typeface="Raleway"/>
              </a:rPr>
              <a:t>Height:  20’		Spread:  20’</a:t>
            </a:r>
          </a:p>
          <a:p>
            <a:r>
              <a:rPr lang="en-US" dirty="0">
                <a:latin typeface="Raleway"/>
              </a:rPr>
              <a:t>Zone:  3-7</a:t>
            </a:r>
          </a:p>
        </p:txBody>
      </p:sp>
    </p:spTree>
    <p:extLst>
      <p:ext uri="{BB962C8B-B14F-4D97-AF65-F5344CB8AC3E}">
        <p14:creationId xmlns:p14="http://schemas.microsoft.com/office/powerpoint/2010/main" val="2121248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4496-EAE1-4A05-8233-8AD103E4E10B}"/>
              </a:ext>
            </a:extLst>
          </p:cNvPr>
          <p:cNvSpPr>
            <a:spLocks noGrp="1"/>
          </p:cNvSpPr>
          <p:nvPr>
            <p:ph type="title"/>
          </p:nvPr>
        </p:nvSpPr>
        <p:spPr/>
        <p:txBody>
          <a:bodyPr/>
          <a:lstStyle/>
          <a:p>
            <a:pPr algn="ctr"/>
            <a:r>
              <a:rPr lang="en-US" dirty="0"/>
              <a:t>'Prairie </a:t>
            </a:r>
            <a:r>
              <a:rPr lang="en-US" dirty="0" err="1"/>
              <a:t>Sentinal</a:t>
            </a:r>
            <a:r>
              <a:rPr lang="en-US" dirty="0"/>
              <a:t>'® Hackberry</a:t>
            </a:r>
          </a:p>
        </p:txBody>
      </p:sp>
      <p:pic>
        <p:nvPicPr>
          <p:cNvPr id="20482" name="Picture 2">
            <a:extLst>
              <a:ext uri="{FF2B5EF4-FFF2-40B4-BE49-F238E27FC236}">
                <a16:creationId xmlns:a16="http://schemas.microsoft.com/office/drawing/2014/main" id="{62FC93F0-E754-4020-9C5C-34CCBDF199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2823" y="1843380"/>
            <a:ext cx="3227291" cy="43030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38E5E2-6693-40FE-980D-E6C5C507E2E9}"/>
              </a:ext>
            </a:extLst>
          </p:cNvPr>
          <p:cNvSpPr txBox="1"/>
          <p:nvPr/>
        </p:nvSpPr>
        <p:spPr>
          <a:xfrm>
            <a:off x="4775048" y="1843380"/>
            <a:ext cx="6596743" cy="2585323"/>
          </a:xfrm>
          <a:prstGeom prst="rect">
            <a:avLst/>
          </a:prstGeom>
          <a:noFill/>
        </p:spPr>
        <p:txBody>
          <a:bodyPr wrap="square" rtlCol="0">
            <a:spAutoFit/>
          </a:bodyPr>
          <a:lstStyle/>
          <a:p>
            <a:r>
              <a:rPr lang="en-US" b="0" i="0" dirty="0">
                <a:effectLst/>
                <a:latin typeface="Raleway"/>
              </a:rPr>
              <a:t>Prairie Sentinel Hackberry is a deciduous tree with a narrowly upright and columnar growth habit. Its relatively coarse texture can be used to stand it apart from other landscape plants with finer foliage. This tree will require occasional maintenance and upkeep.  It is best pruned in late winter once the threat of extreme cold has passed.</a:t>
            </a:r>
          </a:p>
          <a:p>
            <a:endParaRPr lang="en-US" dirty="0">
              <a:latin typeface="Raleway"/>
            </a:endParaRPr>
          </a:p>
          <a:p>
            <a:r>
              <a:rPr lang="en-US" dirty="0">
                <a:latin typeface="Raleway"/>
              </a:rPr>
              <a:t>Height:  30-50’		Spread: 10-15’</a:t>
            </a:r>
          </a:p>
          <a:p>
            <a:r>
              <a:rPr lang="en-US" dirty="0">
                <a:latin typeface="Raleway"/>
              </a:rPr>
              <a:t>Zone: 4-7</a:t>
            </a:r>
          </a:p>
        </p:txBody>
      </p:sp>
    </p:spTree>
    <p:extLst>
      <p:ext uri="{BB962C8B-B14F-4D97-AF65-F5344CB8AC3E}">
        <p14:creationId xmlns:p14="http://schemas.microsoft.com/office/powerpoint/2010/main" val="381889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5BDC-1B28-4162-BA03-19A756AC4B44}"/>
              </a:ext>
            </a:extLst>
          </p:cNvPr>
          <p:cNvSpPr>
            <a:spLocks noGrp="1"/>
          </p:cNvSpPr>
          <p:nvPr>
            <p:ph type="title"/>
          </p:nvPr>
        </p:nvSpPr>
        <p:spPr/>
        <p:txBody>
          <a:bodyPr>
            <a:normAutofit/>
          </a:bodyPr>
          <a:lstStyle/>
          <a:p>
            <a:pPr algn="ctr"/>
            <a:r>
              <a:rPr lang="en-US" dirty="0"/>
              <a:t>Petunia spreading Easy Wave Rose Fusion</a:t>
            </a:r>
          </a:p>
        </p:txBody>
      </p:sp>
      <p:sp>
        <p:nvSpPr>
          <p:cNvPr id="3" name="Content Placeholder 2">
            <a:extLst>
              <a:ext uri="{FF2B5EF4-FFF2-40B4-BE49-F238E27FC236}">
                <a16:creationId xmlns:a16="http://schemas.microsoft.com/office/drawing/2014/main" id="{C3DDBE2C-75A6-46DB-870B-929891E74168}"/>
              </a:ext>
            </a:extLst>
          </p:cNvPr>
          <p:cNvSpPr>
            <a:spLocks noGrp="1"/>
          </p:cNvSpPr>
          <p:nvPr>
            <p:ph idx="1"/>
          </p:nvPr>
        </p:nvSpPr>
        <p:spPr>
          <a:xfrm>
            <a:off x="6325298" y="2103120"/>
            <a:ext cx="4799901" cy="3849624"/>
          </a:xfrm>
        </p:spPr>
        <p:txBody>
          <a:bodyPr>
            <a:normAutofit/>
          </a:bodyPr>
          <a:lstStyle/>
          <a:p>
            <a:pPr marL="0" indent="0">
              <a:buNone/>
            </a:pPr>
            <a:r>
              <a:rPr lang="en-US" sz="1800" dirty="0">
                <a:latin typeface="Raleway"/>
              </a:rPr>
              <a:t>Petunia spreading Easy Wave Rose Fusion Exceptional uniformity and well-matched habit plus the widest color range make Easy Wave the most versatile large-flowered spreading petunia series. The new Rose Fusion shows mid-rose blooms with deep rose veins. </a:t>
            </a:r>
          </a:p>
          <a:p>
            <a:endParaRPr lang="en-US" sz="1800" dirty="0">
              <a:latin typeface="Raleway"/>
            </a:endParaRPr>
          </a:p>
          <a:p>
            <a:pPr marL="0" indent="0">
              <a:buNone/>
            </a:pPr>
            <a:r>
              <a:rPr lang="en-US" sz="1800" dirty="0">
                <a:latin typeface="Raleway"/>
              </a:rPr>
              <a:t>Garden height: 6-12”, spreading 30-36</a:t>
            </a:r>
          </a:p>
        </p:txBody>
      </p:sp>
      <p:pic>
        <p:nvPicPr>
          <p:cNvPr id="2050" name="Picture 2">
            <a:extLst>
              <a:ext uri="{FF2B5EF4-FFF2-40B4-BE49-F238E27FC236}">
                <a16:creationId xmlns:a16="http://schemas.microsoft.com/office/drawing/2014/main" id="{0DB30ED7-1EE2-4F5B-8B4E-F1B954BE8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14194"/>
            <a:ext cx="4442178" cy="444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10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B1F5-D6D0-4392-AB4D-844077A058EE}"/>
              </a:ext>
            </a:extLst>
          </p:cNvPr>
          <p:cNvSpPr>
            <a:spLocks noGrp="1"/>
          </p:cNvSpPr>
          <p:nvPr>
            <p:ph type="title"/>
          </p:nvPr>
        </p:nvSpPr>
        <p:spPr/>
        <p:txBody>
          <a:bodyPr/>
          <a:lstStyle/>
          <a:p>
            <a:pPr algn="ctr"/>
            <a:r>
              <a:rPr lang="en-US" dirty="0"/>
              <a:t>Vinca Cora Cascade Bright Rose</a:t>
            </a:r>
          </a:p>
        </p:txBody>
      </p:sp>
      <p:sp>
        <p:nvSpPr>
          <p:cNvPr id="3" name="Content Placeholder 2">
            <a:extLst>
              <a:ext uri="{FF2B5EF4-FFF2-40B4-BE49-F238E27FC236}">
                <a16:creationId xmlns:a16="http://schemas.microsoft.com/office/drawing/2014/main" id="{A6D6C1A4-9D75-4668-B388-9A2D1503986D}"/>
              </a:ext>
            </a:extLst>
          </p:cNvPr>
          <p:cNvSpPr>
            <a:spLocks noGrp="1"/>
          </p:cNvSpPr>
          <p:nvPr>
            <p:ph idx="1"/>
          </p:nvPr>
        </p:nvSpPr>
        <p:spPr>
          <a:xfrm>
            <a:off x="6207852" y="2103120"/>
            <a:ext cx="4917347" cy="3849624"/>
          </a:xfrm>
        </p:spPr>
        <p:txBody>
          <a:bodyPr>
            <a:normAutofit/>
          </a:bodyPr>
          <a:lstStyle/>
          <a:p>
            <a:pPr marL="0" indent="0">
              <a:buNone/>
            </a:pPr>
            <a:r>
              <a:rPr lang="en-US" sz="1800" dirty="0">
                <a:latin typeface="Raleway"/>
              </a:rPr>
              <a:t>Vinca Cora Cascade Bright Rose Featuring the same disease resistance and vigor of the Cora series along with a mounding and trailing habit. Wonderful as a landscape plant or in baskets. Thrives in heat and humidity. The new Bright Rose has beautiful hot pink flowers. </a:t>
            </a:r>
          </a:p>
          <a:p>
            <a:endParaRPr lang="en-US" sz="1800" dirty="0">
              <a:latin typeface="Raleway"/>
            </a:endParaRPr>
          </a:p>
          <a:p>
            <a:pPr marL="0" indent="0">
              <a:buNone/>
            </a:pPr>
            <a:r>
              <a:rPr lang="en-US" sz="1800" dirty="0">
                <a:latin typeface="Raleway"/>
              </a:rPr>
              <a:t>Garden height: 6-8”. </a:t>
            </a:r>
          </a:p>
        </p:txBody>
      </p:sp>
      <p:pic>
        <p:nvPicPr>
          <p:cNvPr id="3074" name="Picture 2">
            <a:extLst>
              <a:ext uri="{FF2B5EF4-FFF2-40B4-BE49-F238E27FC236}">
                <a16:creationId xmlns:a16="http://schemas.microsoft.com/office/drawing/2014/main" id="{79B7CB90-2717-4DE6-AC81-8B87E1C58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065" y="2103120"/>
            <a:ext cx="4781973" cy="358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8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FF1C-33D9-4615-948D-82F88B638389}"/>
              </a:ext>
            </a:extLst>
          </p:cNvPr>
          <p:cNvSpPr>
            <a:spLocks noGrp="1"/>
          </p:cNvSpPr>
          <p:nvPr>
            <p:ph type="title"/>
          </p:nvPr>
        </p:nvSpPr>
        <p:spPr/>
        <p:txBody>
          <a:bodyPr/>
          <a:lstStyle/>
          <a:p>
            <a:r>
              <a:rPr lang="en-US" dirty="0"/>
              <a:t>Impatiens 'Beacon Rose' Beacon Impatiens</a:t>
            </a:r>
          </a:p>
        </p:txBody>
      </p:sp>
      <p:sp>
        <p:nvSpPr>
          <p:cNvPr id="3" name="Content Placeholder 2">
            <a:extLst>
              <a:ext uri="{FF2B5EF4-FFF2-40B4-BE49-F238E27FC236}">
                <a16:creationId xmlns:a16="http://schemas.microsoft.com/office/drawing/2014/main" id="{E0F7155D-4FEE-4981-8227-A8C387AACA87}"/>
              </a:ext>
            </a:extLst>
          </p:cNvPr>
          <p:cNvSpPr>
            <a:spLocks noGrp="1"/>
          </p:cNvSpPr>
          <p:nvPr>
            <p:ph idx="1"/>
          </p:nvPr>
        </p:nvSpPr>
        <p:spPr>
          <a:xfrm>
            <a:off x="5872294" y="2103120"/>
            <a:ext cx="5252906" cy="3849624"/>
          </a:xfrm>
        </p:spPr>
        <p:txBody>
          <a:bodyPr/>
          <a:lstStyle/>
          <a:p>
            <a:pPr marL="0" indent="0">
              <a:buNone/>
            </a:pPr>
            <a:r>
              <a:rPr lang="en-US" sz="1800" dirty="0">
                <a:latin typeface="Raleway"/>
              </a:rPr>
              <a:t>Impatiens 'Beacon Rose' Beacon Impatiens exhibit high resistance to impatiens downy mildew. Offers season-long color to gardens and landscapes. Rose adds a new color to the series. </a:t>
            </a:r>
          </a:p>
          <a:p>
            <a:endParaRPr lang="en-US" dirty="0"/>
          </a:p>
        </p:txBody>
      </p:sp>
      <p:pic>
        <p:nvPicPr>
          <p:cNvPr id="4098" name="Picture 2" descr="Beacon Rose">
            <a:extLst>
              <a:ext uri="{FF2B5EF4-FFF2-40B4-BE49-F238E27FC236}">
                <a16:creationId xmlns:a16="http://schemas.microsoft.com/office/drawing/2014/main" id="{D9AA3AD2-926E-4B60-A356-8103AA681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14194"/>
            <a:ext cx="4340578" cy="43405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2799F73-2EC7-43A6-A59A-BA19F9A7FE06}"/>
              </a:ext>
            </a:extLst>
          </p:cNvPr>
          <p:cNvSpPr txBox="1"/>
          <p:nvPr/>
        </p:nvSpPr>
        <p:spPr>
          <a:xfrm>
            <a:off x="5861109" y="3566868"/>
            <a:ext cx="4021122" cy="1754326"/>
          </a:xfrm>
          <a:prstGeom prst="rect">
            <a:avLst/>
          </a:prstGeom>
          <a:noFill/>
        </p:spPr>
        <p:txBody>
          <a:bodyPr wrap="square">
            <a:spAutoFit/>
          </a:bodyPr>
          <a:lstStyle/>
          <a:p>
            <a:pPr algn="l"/>
            <a:r>
              <a:rPr lang="en-US" i="0" dirty="0">
                <a:effectLst/>
                <a:latin typeface="Raleway"/>
              </a:rPr>
              <a:t>Height: </a:t>
            </a:r>
            <a:r>
              <a:rPr lang="en-US" b="0" i="0" dirty="0">
                <a:effectLst/>
                <a:latin typeface="Raleway"/>
              </a:rPr>
              <a:t>10 - 12" (25 - 30cm)</a:t>
            </a:r>
            <a:br>
              <a:rPr lang="en-US" b="1" i="0" dirty="0">
                <a:effectLst/>
                <a:latin typeface="Raleway"/>
              </a:rPr>
            </a:br>
            <a:r>
              <a:rPr lang="en-US" i="0" dirty="0">
                <a:effectLst/>
                <a:latin typeface="Raleway"/>
              </a:rPr>
              <a:t>Width: </a:t>
            </a:r>
            <a:r>
              <a:rPr lang="en-US" b="0" i="0" dirty="0">
                <a:effectLst/>
                <a:latin typeface="Raleway"/>
              </a:rPr>
              <a:t>12 - 14" (30 - 36cm)</a:t>
            </a:r>
            <a:br>
              <a:rPr lang="en-US" b="0" i="0" dirty="0">
                <a:effectLst/>
                <a:latin typeface="Raleway"/>
              </a:rPr>
            </a:br>
            <a:r>
              <a:rPr lang="en-US" i="0" dirty="0">
                <a:effectLst/>
                <a:latin typeface="Raleway"/>
              </a:rPr>
              <a:t>‍Spacing: </a:t>
            </a:r>
            <a:r>
              <a:rPr lang="en-US" b="0" i="0" dirty="0">
                <a:effectLst/>
                <a:latin typeface="Raleway"/>
              </a:rPr>
              <a:t>8 - 10" (20 - 25cm)</a:t>
            </a:r>
            <a:br>
              <a:rPr lang="en-US" b="0" i="0" dirty="0">
                <a:effectLst/>
                <a:latin typeface="Raleway"/>
              </a:rPr>
            </a:br>
            <a:r>
              <a:rPr lang="en-US" i="0" dirty="0">
                <a:effectLst/>
                <a:latin typeface="Raleway"/>
              </a:rPr>
              <a:t>‍Exposure: </a:t>
            </a:r>
            <a:r>
              <a:rPr lang="en-US" b="0" i="0" dirty="0">
                <a:effectLst/>
                <a:latin typeface="Raleway"/>
              </a:rPr>
              <a:t>Shade, Partial Sun, Sun</a:t>
            </a:r>
          </a:p>
          <a:p>
            <a:br>
              <a:rPr lang="en-US" dirty="0"/>
            </a:br>
            <a:endParaRPr lang="en-US" dirty="0"/>
          </a:p>
        </p:txBody>
      </p:sp>
    </p:spTree>
    <p:extLst>
      <p:ext uri="{BB962C8B-B14F-4D97-AF65-F5344CB8AC3E}">
        <p14:creationId xmlns:p14="http://schemas.microsoft.com/office/powerpoint/2010/main" val="218276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9490-18EE-448B-BA15-ECD7DB874FC5}"/>
              </a:ext>
            </a:extLst>
          </p:cNvPr>
          <p:cNvSpPr>
            <a:spLocks noGrp="1"/>
          </p:cNvSpPr>
          <p:nvPr>
            <p:ph type="title"/>
          </p:nvPr>
        </p:nvSpPr>
        <p:spPr>
          <a:xfrm>
            <a:off x="1066800" y="919431"/>
            <a:ext cx="10058400" cy="1371600"/>
          </a:xfrm>
        </p:spPr>
        <p:txBody>
          <a:bodyPr>
            <a:normAutofit fontScale="90000"/>
          </a:bodyPr>
          <a:lstStyle/>
          <a:p>
            <a:pPr algn="ctr"/>
            <a:r>
              <a:rPr lang="es-ES" b="0" i="0" dirty="0">
                <a:solidFill>
                  <a:schemeClr val="tx1"/>
                </a:solidFill>
                <a:effectLst/>
                <a:latin typeface="Raleway"/>
              </a:rPr>
              <a:t>Machu</a:t>
            </a:r>
            <a:r>
              <a:rPr lang="es-ES" b="0" i="0" baseline="30000" dirty="0">
                <a:solidFill>
                  <a:schemeClr val="tx1"/>
                </a:solidFill>
                <a:effectLst/>
                <a:latin typeface="Raleway"/>
              </a:rPr>
              <a:t>™</a:t>
            </a:r>
            <a:r>
              <a:rPr lang="es-ES" b="0" i="0" dirty="0">
                <a:solidFill>
                  <a:schemeClr val="tx1"/>
                </a:solidFill>
                <a:effectLst/>
                <a:latin typeface="Raleway"/>
              </a:rPr>
              <a:t> Morado </a:t>
            </a:r>
            <a:r>
              <a:rPr lang="es-ES" b="0" i="0" dirty="0" err="1">
                <a:solidFill>
                  <a:schemeClr val="tx1"/>
                </a:solidFill>
                <a:effectLst/>
                <a:latin typeface="Georgia" panose="02040502050405020303" pitchFamily="18" charset="0"/>
              </a:rPr>
              <a:t>Mexican</a:t>
            </a:r>
            <a:r>
              <a:rPr lang="es-ES" b="0" i="0" dirty="0">
                <a:solidFill>
                  <a:schemeClr val="tx1"/>
                </a:solidFill>
                <a:effectLst/>
                <a:latin typeface="Georgia" panose="02040502050405020303" pitchFamily="18" charset="0"/>
              </a:rPr>
              <a:t> Petunia</a:t>
            </a:r>
            <a:br>
              <a:rPr lang="es-ES" b="0" i="0" dirty="0">
                <a:solidFill>
                  <a:schemeClr val="tx1"/>
                </a:solidFill>
                <a:effectLst/>
                <a:latin typeface="Georgia" panose="02040502050405020303" pitchFamily="18" charset="0"/>
              </a:rPr>
            </a:br>
            <a:r>
              <a:rPr lang="es-ES" b="0" i="1" dirty="0" err="1">
                <a:solidFill>
                  <a:schemeClr val="tx1"/>
                </a:solidFill>
                <a:effectLst/>
                <a:latin typeface="Georgia" panose="02040502050405020303" pitchFamily="18" charset="0"/>
              </a:rPr>
              <a:t>Ruellia</a:t>
            </a:r>
            <a:r>
              <a:rPr lang="es-ES" b="0" i="0" dirty="0">
                <a:solidFill>
                  <a:schemeClr val="tx1"/>
                </a:solidFill>
                <a:effectLst/>
                <a:latin typeface="Raleway"/>
              </a:rPr>
              <a:t> </a:t>
            </a:r>
            <a:r>
              <a:rPr lang="es-ES" b="0" i="1" dirty="0">
                <a:solidFill>
                  <a:srgbClr val="000000"/>
                </a:solidFill>
                <a:effectLst/>
                <a:latin typeface="Raleway"/>
              </a:rPr>
              <a:t>simplex</a:t>
            </a:r>
            <a:br>
              <a:rPr lang="es-ES" b="1" i="0" dirty="0">
                <a:solidFill>
                  <a:srgbClr val="679650"/>
                </a:solidFill>
                <a:effectLst/>
                <a:latin typeface="Raleway"/>
              </a:rPr>
            </a:br>
            <a:endParaRPr lang="en-US" dirty="0"/>
          </a:p>
        </p:txBody>
      </p:sp>
      <p:pic>
        <p:nvPicPr>
          <p:cNvPr id="1026" name="Picture 2">
            <a:extLst>
              <a:ext uri="{FF2B5EF4-FFF2-40B4-BE49-F238E27FC236}">
                <a16:creationId xmlns:a16="http://schemas.microsoft.com/office/drawing/2014/main" id="{200CD348-3339-4FEE-8813-0398ED9C36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014194"/>
            <a:ext cx="4170218" cy="41702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72A97D-383E-4313-82E9-70B5A18A6028}"/>
              </a:ext>
            </a:extLst>
          </p:cNvPr>
          <p:cNvSpPr txBox="1"/>
          <p:nvPr/>
        </p:nvSpPr>
        <p:spPr>
          <a:xfrm>
            <a:off x="6040582" y="2014194"/>
            <a:ext cx="5371750" cy="3416320"/>
          </a:xfrm>
          <a:prstGeom prst="rect">
            <a:avLst/>
          </a:prstGeom>
          <a:noFill/>
        </p:spPr>
        <p:txBody>
          <a:bodyPr wrap="square" rtlCol="0">
            <a:spAutoFit/>
          </a:bodyPr>
          <a:lstStyle/>
          <a:p>
            <a:pPr algn="l"/>
            <a:r>
              <a:rPr lang="en-US" b="0" i="0" dirty="0">
                <a:effectLst/>
                <a:latin typeface="Raleway"/>
              </a:rPr>
              <a:t>This plant is great for hot climates and flowers prolifically when nights are warm and days are hotter. In climates where night temperatures are nice and cool, flowering will be sparse.</a:t>
            </a:r>
          </a:p>
          <a:p>
            <a:pPr algn="l"/>
            <a:r>
              <a:rPr lang="en-US" b="0" i="0" dirty="0">
                <a:effectLst/>
                <a:latin typeface="Raleway"/>
              </a:rPr>
              <a:t>Continuous Bloom or Rebloomer.  Deadheading Not Necessary.  The flower is periwinkle looking.</a:t>
            </a:r>
          </a:p>
          <a:p>
            <a:pPr algn="l"/>
            <a:endParaRPr lang="en-US" dirty="0">
              <a:latin typeface="Raleway"/>
            </a:endParaRPr>
          </a:p>
          <a:p>
            <a:pPr algn="l"/>
            <a:r>
              <a:rPr lang="en-US" b="0" i="0" dirty="0">
                <a:effectLst/>
                <a:latin typeface="Raleway"/>
              </a:rPr>
              <a:t>Height:  18-32”</a:t>
            </a:r>
          </a:p>
          <a:p>
            <a:pPr algn="l"/>
            <a:endParaRPr lang="en-US" dirty="0">
              <a:latin typeface="Raleway"/>
            </a:endParaRPr>
          </a:p>
          <a:p>
            <a:pPr algn="l"/>
            <a:r>
              <a:rPr lang="en-US" b="0" i="0" dirty="0">
                <a:effectLst/>
                <a:latin typeface="Raleway"/>
              </a:rPr>
              <a:t>Spread:  10-18</a:t>
            </a:r>
          </a:p>
          <a:p>
            <a:pPr algn="l"/>
            <a:endParaRPr lang="en-US" dirty="0">
              <a:solidFill>
                <a:srgbClr val="77756F"/>
              </a:solidFill>
              <a:latin typeface="Raleway"/>
            </a:endParaRPr>
          </a:p>
          <a:p>
            <a:pPr algn="l"/>
            <a:endParaRPr lang="en-US" b="0" i="0" dirty="0">
              <a:solidFill>
                <a:srgbClr val="77756F"/>
              </a:solidFill>
              <a:effectLst/>
              <a:latin typeface="Raleway"/>
            </a:endParaRPr>
          </a:p>
        </p:txBody>
      </p:sp>
    </p:spTree>
    <p:extLst>
      <p:ext uri="{BB962C8B-B14F-4D97-AF65-F5344CB8AC3E}">
        <p14:creationId xmlns:p14="http://schemas.microsoft.com/office/powerpoint/2010/main" val="130674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2D2B-A7F1-4D5E-9C5B-BA8A45707ED7}"/>
              </a:ext>
            </a:extLst>
          </p:cNvPr>
          <p:cNvSpPr>
            <a:spLocks noGrp="1"/>
          </p:cNvSpPr>
          <p:nvPr>
            <p:ph type="title"/>
          </p:nvPr>
        </p:nvSpPr>
        <p:spPr/>
        <p:txBody>
          <a:bodyPr>
            <a:normAutofit fontScale="90000"/>
          </a:bodyPr>
          <a:lstStyle/>
          <a:p>
            <a:pPr algn="ctr"/>
            <a:r>
              <a:rPr lang="en-US" b="0" i="0" dirty="0">
                <a:solidFill>
                  <a:schemeClr val="tx1"/>
                </a:solidFill>
                <a:effectLst/>
                <a:latin typeface="Raleway"/>
              </a:rPr>
              <a:t>High Noon</a:t>
            </a:r>
            <a:r>
              <a:rPr lang="en-US" b="0" i="0" baseline="30000" dirty="0">
                <a:solidFill>
                  <a:schemeClr val="tx1"/>
                </a:solidFill>
                <a:effectLst/>
                <a:latin typeface="Raleway"/>
              </a:rPr>
              <a:t>®</a:t>
            </a:r>
            <a:r>
              <a:rPr lang="en-US" b="0" i="0" dirty="0">
                <a:solidFill>
                  <a:schemeClr val="tx1"/>
                </a:solidFill>
                <a:effectLst/>
                <a:latin typeface="Raleway"/>
              </a:rPr>
              <a:t> </a:t>
            </a:r>
            <a:r>
              <a:rPr lang="en-US" b="0" i="0" dirty="0">
                <a:solidFill>
                  <a:schemeClr val="tx1"/>
                </a:solidFill>
                <a:effectLst/>
                <a:latin typeface="Georgia" panose="02040502050405020303" pitchFamily="18" charset="0"/>
              </a:rPr>
              <a:t>Bush Daisy</a:t>
            </a:r>
            <a:br>
              <a:rPr lang="en-US" b="0" i="0" dirty="0">
                <a:solidFill>
                  <a:schemeClr val="tx1"/>
                </a:solidFill>
                <a:effectLst/>
                <a:latin typeface="Georgia" panose="02040502050405020303" pitchFamily="18" charset="0"/>
              </a:rPr>
            </a:br>
            <a:r>
              <a:rPr lang="en-US" b="0" i="1" dirty="0" err="1">
                <a:solidFill>
                  <a:schemeClr val="tx1"/>
                </a:solidFill>
                <a:effectLst/>
                <a:latin typeface="Georgia" panose="02040502050405020303" pitchFamily="18" charset="0"/>
              </a:rPr>
              <a:t>Euryops</a:t>
            </a:r>
            <a:r>
              <a:rPr lang="en-US" b="0" i="0" dirty="0">
                <a:solidFill>
                  <a:schemeClr val="tx1"/>
                </a:solidFill>
                <a:effectLst/>
                <a:latin typeface="Raleway"/>
              </a:rPr>
              <a:t> </a:t>
            </a:r>
            <a:r>
              <a:rPr lang="en-US" b="0" i="1" dirty="0" err="1">
                <a:solidFill>
                  <a:schemeClr val="tx1"/>
                </a:solidFill>
                <a:effectLst/>
                <a:latin typeface="Raleway"/>
              </a:rPr>
              <a:t>pectinatus</a:t>
            </a:r>
            <a:br>
              <a:rPr lang="en-US" b="1" i="0" dirty="0">
                <a:solidFill>
                  <a:srgbClr val="679650"/>
                </a:solidFill>
                <a:effectLst/>
                <a:latin typeface="Raleway"/>
              </a:rPr>
            </a:br>
            <a:endParaRPr lang="en-US" dirty="0"/>
          </a:p>
        </p:txBody>
      </p:sp>
      <p:pic>
        <p:nvPicPr>
          <p:cNvPr id="5122" name="Picture 2">
            <a:extLst>
              <a:ext uri="{FF2B5EF4-FFF2-40B4-BE49-F238E27FC236}">
                <a16:creationId xmlns:a16="http://schemas.microsoft.com/office/drawing/2014/main" id="{D0346CD9-E93C-4F6B-B76A-92F486F2B1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5143" y="2014194"/>
            <a:ext cx="4323184" cy="4323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42DE06-6F7A-4160-849D-E90C889E56B8}"/>
              </a:ext>
            </a:extLst>
          </p:cNvPr>
          <p:cNvSpPr txBox="1"/>
          <p:nvPr/>
        </p:nvSpPr>
        <p:spPr>
          <a:xfrm>
            <a:off x="6204858" y="2014194"/>
            <a:ext cx="5449078" cy="4247317"/>
          </a:xfrm>
          <a:prstGeom prst="rect">
            <a:avLst/>
          </a:prstGeom>
          <a:noFill/>
        </p:spPr>
        <p:txBody>
          <a:bodyPr wrap="square" rtlCol="0">
            <a:spAutoFit/>
          </a:bodyPr>
          <a:lstStyle/>
          <a:p>
            <a:pPr algn="l" fontAlgn="t"/>
            <a:r>
              <a:rPr lang="en-US" b="0" i="0" dirty="0">
                <a:solidFill>
                  <a:srgbClr val="000000"/>
                </a:solidFill>
                <a:effectLst/>
                <a:latin typeface="Raleway"/>
              </a:rPr>
              <a:t>Bright yellow, daisy flowers.  Very heat tolerant and drought tolerant once established.</a:t>
            </a:r>
          </a:p>
          <a:p>
            <a:pPr algn="l" fontAlgn="t"/>
            <a:endParaRPr lang="en-US" b="1" i="0" dirty="0">
              <a:solidFill>
                <a:srgbClr val="000000"/>
              </a:solidFill>
              <a:effectLst/>
              <a:latin typeface="Raleway"/>
            </a:endParaRPr>
          </a:p>
          <a:p>
            <a:pPr algn="l" fontAlgn="t"/>
            <a:r>
              <a:rPr lang="en-US" i="0" dirty="0">
                <a:solidFill>
                  <a:srgbClr val="000000"/>
                </a:solidFill>
                <a:effectLst/>
                <a:latin typeface="Raleway"/>
              </a:rPr>
              <a:t>Attracts: </a:t>
            </a:r>
            <a:r>
              <a:rPr lang="en-US" b="0" i="0" dirty="0">
                <a:solidFill>
                  <a:srgbClr val="000000"/>
                </a:solidFill>
                <a:effectLst/>
                <a:latin typeface="Raleway"/>
              </a:rPr>
              <a:t>Bees and </a:t>
            </a:r>
            <a:r>
              <a:rPr lang="en-US" dirty="0">
                <a:solidFill>
                  <a:srgbClr val="000000"/>
                </a:solidFill>
                <a:latin typeface="Raleway"/>
              </a:rPr>
              <a:t>b</a:t>
            </a:r>
            <a:r>
              <a:rPr lang="en-US" b="0" i="0" dirty="0">
                <a:solidFill>
                  <a:srgbClr val="000000"/>
                </a:solidFill>
                <a:effectLst/>
                <a:latin typeface="Raleway"/>
              </a:rPr>
              <a:t>utterflies.  Continuously reblooms and is long blooming</a:t>
            </a:r>
          </a:p>
          <a:p>
            <a:pPr algn="l" fontAlgn="t"/>
            <a:endParaRPr lang="en-US" b="1" i="0" dirty="0">
              <a:solidFill>
                <a:srgbClr val="000000"/>
              </a:solidFill>
              <a:effectLst/>
              <a:latin typeface="Raleway"/>
            </a:endParaRPr>
          </a:p>
          <a:p>
            <a:pPr algn="l" fontAlgn="t"/>
            <a:r>
              <a:rPr lang="en-US" i="0" dirty="0">
                <a:solidFill>
                  <a:srgbClr val="000000"/>
                </a:solidFill>
                <a:effectLst/>
                <a:latin typeface="Raleway"/>
              </a:rPr>
              <a:t>Maintenance Notes</a:t>
            </a:r>
            <a:br>
              <a:rPr lang="en-US" b="0" i="0" dirty="0">
                <a:solidFill>
                  <a:srgbClr val="000000"/>
                </a:solidFill>
                <a:effectLst/>
                <a:latin typeface="Raleway"/>
              </a:rPr>
            </a:br>
            <a:r>
              <a:rPr lang="en-US" b="0" i="0" dirty="0">
                <a:solidFill>
                  <a:srgbClr val="000000"/>
                </a:solidFill>
                <a:effectLst/>
                <a:latin typeface="Raleway"/>
              </a:rPr>
              <a:t>Easy to care for.  Use a controlled release fertilizer at the time of planting, which should be sufficient for the season. Trim if needed to shape. Deadheading is not necessary.  This plant is drought tolerant once established in the garden. </a:t>
            </a:r>
          </a:p>
          <a:p>
            <a:pPr algn="l" fontAlgn="t"/>
            <a:endParaRPr lang="en-US" i="0" dirty="0">
              <a:solidFill>
                <a:srgbClr val="000000"/>
              </a:solidFill>
              <a:effectLst/>
              <a:latin typeface="Raleway"/>
            </a:endParaRPr>
          </a:p>
          <a:p>
            <a:pPr algn="l" fontAlgn="t"/>
            <a:r>
              <a:rPr lang="en-US" i="0" dirty="0">
                <a:solidFill>
                  <a:srgbClr val="000000"/>
                </a:solidFill>
                <a:effectLst/>
                <a:latin typeface="Raleway"/>
              </a:rPr>
              <a:t>Uses Notes</a:t>
            </a:r>
          </a:p>
          <a:p>
            <a:pPr algn="l" fontAlgn="t"/>
            <a:r>
              <a:rPr lang="en-US" b="0" i="0" dirty="0">
                <a:solidFill>
                  <a:srgbClr val="000000"/>
                </a:solidFill>
                <a:effectLst/>
                <a:latin typeface="Raleway"/>
              </a:rPr>
              <a:t>Great in landscapes and containers. </a:t>
            </a:r>
          </a:p>
        </p:txBody>
      </p:sp>
    </p:spTree>
    <p:extLst>
      <p:ext uri="{BB962C8B-B14F-4D97-AF65-F5344CB8AC3E}">
        <p14:creationId xmlns:p14="http://schemas.microsoft.com/office/powerpoint/2010/main" val="298891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1DFA-24A7-410A-8C84-5EAB4EB4EEF7}"/>
              </a:ext>
            </a:extLst>
          </p:cNvPr>
          <p:cNvSpPr>
            <a:spLocks noGrp="1"/>
          </p:cNvSpPr>
          <p:nvPr>
            <p:ph type="title"/>
          </p:nvPr>
        </p:nvSpPr>
        <p:spPr/>
        <p:txBody>
          <a:bodyPr/>
          <a:lstStyle/>
          <a:p>
            <a:pPr algn="ctr"/>
            <a:r>
              <a:rPr lang="en-US" dirty="0"/>
              <a:t>Alyssum Saxatile ‘Summit'</a:t>
            </a:r>
          </a:p>
        </p:txBody>
      </p:sp>
      <p:pic>
        <p:nvPicPr>
          <p:cNvPr id="11266" name="Picture 2">
            <a:extLst>
              <a:ext uri="{FF2B5EF4-FFF2-40B4-BE49-F238E27FC236}">
                <a16:creationId xmlns:a16="http://schemas.microsoft.com/office/drawing/2014/main" id="{B3C9BF9F-A109-4AA6-9CD0-576C1B32BD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8210" y="1910492"/>
            <a:ext cx="3350175" cy="44686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2422D5-16FD-4F46-AFD9-C4C4F08F74BF}"/>
              </a:ext>
            </a:extLst>
          </p:cNvPr>
          <p:cNvSpPr txBox="1"/>
          <p:nvPr/>
        </p:nvSpPr>
        <p:spPr>
          <a:xfrm>
            <a:off x="5010327" y="1910492"/>
            <a:ext cx="6583258" cy="3139321"/>
          </a:xfrm>
          <a:prstGeom prst="rect">
            <a:avLst/>
          </a:prstGeom>
          <a:noFill/>
        </p:spPr>
        <p:txBody>
          <a:bodyPr wrap="square" rtlCol="0">
            <a:spAutoFit/>
          </a:bodyPr>
          <a:lstStyle/>
          <a:p>
            <a:pPr algn="l"/>
            <a:r>
              <a:rPr lang="en-US" b="0" i="0" dirty="0">
                <a:solidFill>
                  <a:srgbClr val="333333"/>
                </a:solidFill>
                <a:effectLst/>
                <a:latin typeface="Raleway"/>
              </a:rPr>
              <a:t>Spring flowering mounds of bright yellow over gray-green foliage. Low, wide growth is excellent cascading over a wall or along the border's edge. A prolific bloomer, plant in masses for best effect. Golden Yellow is an improved selection with excellent disease resistance.  Cut back by a third after flowering to improve appearance.  Do not cut back in fall, as plants are semi-evergreen.  </a:t>
            </a:r>
          </a:p>
          <a:p>
            <a:pPr algn="l"/>
            <a:endParaRPr lang="en-US" dirty="0">
              <a:solidFill>
                <a:srgbClr val="333333"/>
              </a:solidFill>
              <a:latin typeface="Raleway"/>
            </a:endParaRPr>
          </a:p>
          <a:p>
            <a:pPr algn="l"/>
            <a:r>
              <a:rPr lang="en-US" b="0" i="0" dirty="0">
                <a:solidFill>
                  <a:srgbClr val="333333"/>
                </a:solidFill>
                <a:effectLst/>
                <a:latin typeface="Raleway"/>
              </a:rPr>
              <a:t>Height:  8”			Spread:  12-18”</a:t>
            </a:r>
          </a:p>
          <a:p>
            <a:pPr algn="l"/>
            <a:r>
              <a:rPr lang="en-US" dirty="0">
                <a:solidFill>
                  <a:srgbClr val="333333"/>
                </a:solidFill>
                <a:latin typeface="Raleway"/>
              </a:rPr>
              <a:t>Zone 3-7</a:t>
            </a:r>
          </a:p>
          <a:p>
            <a:pPr algn="l"/>
            <a:endParaRPr lang="en-US" b="0" i="0" dirty="0">
              <a:solidFill>
                <a:srgbClr val="333333"/>
              </a:solidFill>
              <a:effectLst/>
              <a:latin typeface="Raleway"/>
            </a:endParaRPr>
          </a:p>
        </p:txBody>
      </p:sp>
    </p:spTree>
    <p:extLst>
      <p:ext uri="{BB962C8B-B14F-4D97-AF65-F5344CB8AC3E}">
        <p14:creationId xmlns:p14="http://schemas.microsoft.com/office/powerpoint/2010/main" val="238856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8C25-3B99-46FD-928A-BE33D460E594}"/>
              </a:ext>
            </a:extLst>
          </p:cNvPr>
          <p:cNvSpPr>
            <a:spLocks noGrp="1"/>
          </p:cNvSpPr>
          <p:nvPr>
            <p:ph type="title"/>
          </p:nvPr>
        </p:nvSpPr>
        <p:spPr/>
        <p:txBody>
          <a:bodyPr/>
          <a:lstStyle/>
          <a:p>
            <a:pPr algn="ctr"/>
            <a:r>
              <a:rPr lang="en-US" dirty="0"/>
              <a:t>Geranium ‘Midnight Ghost'</a:t>
            </a:r>
          </a:p>
        </p:txBody>
      </p:sp>
      <p:pic>
        <p:nvPicPr>
          <p:cNvPr id="10242" name="Picture 2">
            <a:extLst>
              <a:ext uri="{FF2B5EF4-FFF2-40B4-BE49-F238E27FC236}">
                <a16:creationId xmlns:a16="http://schemas.microsoft.com/office/drawing/2014/main" id="{60785BE7-9DF7-48D0-B356-B07DC5B2B8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0180" y="1920641"/>
            <a:ext cx="2967134" cy="44625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8DD7A8-1B5E-40C3-9CA7-D20BC41DCE7F}"/>
              </a:ext>
            </a:extLst>
          </p:cNvPr>
          <p:cNvSpPr txBox="1"/>
          <p:nvPr/>
        </p:nvSpPr>
        <p:spPr>
          <a:xfrm>
            <a:off x="5663682" y="1920641"/>
            <a:ext cx="5461518" cy="2862322"/>
          </a:xfrm>
          <a:prstGeom prst="rect">
            <a:avLst/>
          </a:prstGeom>
          <a:noFill/>
        </p:spPr>
        <p:txBody>
          <a:bodyPr wrap="square" rtlCol="0">
            <a:spAutoFit/>
          </a:bodyPr>
          <a:lstStyle/>
          <a:p>
            <a:r>
              <a:rPr lang="en-US" dirty="0">
                <a:latin typeface="Raleway"/>
              </a:rPr>
              <a:t>The dark purple foliage of Midnight Ghost will offer a haunting presence in the garden, sparkling clear white flowers will bloom all summer long and stand out against the dark leaves.  It can tolerate dry soil conditions.</a:t>
            </a:r>
          </a:p>
          <a:p>
            <a:endParaRPr lang="en-US" dirty="0">
              <a:latin typeface="Raleway"/>
            </a:endParaRPr>
          </a:p>
          <a:p>
            <a:r>
              <a:rPr lang="en-US" dirty="0">
                <a:latin typeface="Raleway"/>
              </a:rPr>
              <a:t>Great for dry soil in shade.</a:t>
            </a:r>
          </a:p>
          <a:p>
            <a:endParaRPr lang="en-US" dirty="0">
              <a:latin typeface="Raleway"/>
            </a:endParaRPr>
          </a:p>
          <a:p>
            <a:r>
              <a:rPr lang="en-US" dirty="0">
                <a:latin typeface="Raleway"/>
              </a:rPr>
              <a:t>Height:  6-8”		Spread: 12-36”</a:t>
            </a:r>
          </a:p>
          <a:p>
            <a:r>
              <a:rPr lang="en-US" dirty="0">
                <a:latin typeface="Raleway"/>
              </a:rPr>
              <a:t>Zone:  3-8</a:t>
            </a:r>
          </a:p>
        </p:txBody>
      </p:sp>
    </p:spTree>
    <p:extLst>
      <p:ext uri="{BB962C8B-B14F-4D97-AF65-F5344CB8AC3E}">
        <p14:creationId xmlns:p14="http://schemas.microsoft.com/office/powerpoint/2010/main" val="3915189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259D436-C82E-43E0-8A01-53DF9CED60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{1D7377D5-D5F3-43DE-BC45-D8E645D7D3E8}tf11531919_win32</Template>
  <TotalTime>389</TotalTime>
  <Words>1697</Words>
  <Application>Microsoft Office PowerPoint</Application>
  <PresentationFormat>Widescreen</PresentationFormat>
  <Paragraphs>117</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Avenir Next LT Pro</vt:lpstr>
      <vt:lpstr>Avenir Next LT Pro Light</vt:lpstr>
      <vt:lpstr>Calibri</vt:lpstr>
      <vt:lpstr>Garamond</vt:lpstr>
      <vt:lpstr>Georgia</vt:lpstr>
      <vt:lpstr>Helvetica Neue</vt:lpstr>
      <vt:lpstr>Raleway</vt:lpstr>
      <vt:lpstr>SavonVTI</vt:lpstr>
      <vt:lpstr>New Plants for 2021</vt:lpstr>
      <vt:lpstr>ColorBlaze® Royal Pineapple Brandy™</vt:lpstr>
      <vt:lpstr>Petunia spreading Easy Wave Rose Fusion</vt:lpstr>
      <vt:lpstr>Vinca Cora Cascade Bright Rose</vt:lpstr>
      <vt:lpstr>Impatiens 'Beacon Rose' Beacon Impatiens</vt:lpstr>
      <vt:lpstr>Machu™ Morado Mexican Petunia Ruellia simplex </vt:lpstr>
      <vt:lpstr>High Noon® Bush Daisy Euryops pectinatus </vt:lpstr>
      <vt:lpstr>Alyssum Saxatile ‘Summit'</vt:lpstr>
      <vt:lpstr>Geranium ‘Midnight Ghost'</vt:lpstr>
      <vt:lpstr>Heliopsis helianthoides 'Scabra Burning Hearts'</vt:lpstr>
      <vt:lpstr>Hibiscus ‘Cherry Choco Latte'</vt:lpstr>
      <vt:lpstr>2021 Perennial of the Year— Nepeta 'Calamintha'</vt:lpstr>
      <vt:lpstr>2021 Hosta of the Year—Rainbow’s End</vt:lpstr>
      <vt:lpstr>Abelia 'Sweet Emotion'</vt:lpstr>
      <vt:lpstr>Calycanthus ‘Simply Sensational' </vt:lpstr>
      <vt:lpstr>Mockorange ‘Snowbelle'</vt:lpstr>
      <vt:lpstr>Oso Easy ‘Italian Ice’ Rose</vt:lpstr>
      <vt:lpstr>Weigela 'Midnight Wine Shine'™</vt:lpstr>
      <vt:lpstr>Weigela ‘Very Fine Wine'™</vt:lpstr>
      <vt:lpstr>Skinny Latte™ Kentucky Coffeetree</vt:lpstr>
      <vt:lpstr>Spring Welcome® Magnolia</vt:lpstr>
      <vt:lpstr>'Prairie Sentinal'® Hackberry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Plants for 2021</dc:title>
  <dc:creator>Bernadette Emery</dc:creator>
  <cp:lastModifiedBy>Bernadette Emery</cp:lastModifiedBy>
  <cp:revision>25</cp:revision>
  <dcterms:created xsi:type="dcterms:W3CDTF">2021-03-15T00:19:33Z</dcterms:created>
  <dcterms:modified xsi:type="dcterms:W3CDTF">2021-03-16T03:07:55Z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