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4"/>
  </p:notesMasterIdLst>
  <p:sldIdLst>
    <p:sldId id="264" r:id="rId5"/>
    <p:sldId id="313" r:id="rId6"/>
    <p:sldId id="314" r:id="rId7"/>
    <p:sldId id="315" r:id="rId8"/>
    <p:sldId id="316" r:id="rId9"/>
    <p:sldId id="317" r:id="rId10"/>
    <p:sldId id="318" r:id="rId11"/>
    <p:sldId id="319" r:id="rId12"/>
    <p:sldId id="321" r:id="rId13"/>
    <p:sldId id="322" r:id="rId14"/>
    <p:sldId id="336" r:id="rId15"/>
    <p:sldId id="323" r:id="rId16"/>
    <p:sldId id="324" r:id="rId17"/>
    <p:sldId id="325" r:id="rId18"/>
    <p:sldId id="326" r:id="rId19"/>
    <p:sldId id="327" r:id="rId20"/>
    <p:sldId id="340" r:id="rId21"/>
    <p:sldId id="328" r:id="rId22"/>
    <p:sldId id="329" r:id="rId23"/>
    <p:sldId id="330" r:id="rId24"/>
    <p:sldId id="331" r:id="rId25"/>
    <p:sldId id="334" r:id="rId26"/>
    <p:sldId id="335" r:id="rId27"/>
    <p:sldId id="337" r:id="rId28"/>
    <p:sldId id="338" r:id="rId29"/>
    <p:sldId id="339" r:id="rId30"/>
    <p:sldId id="341" r:id="rId31"/>
    <p:sldId id="342" r:id="rId32"/>
    <p:sldId id="34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nadette Emery" initials="BE" lastIdx="1" clrIdx="0">
    <p:extLst>
      <p:ext uri="{19B8F6BF-5375-455C-9EA6-DF929625EA0E}">
        <p15:presenceInfo xmlns:p15="http://schemas.microsoft.com/office/powerpoint/2012/main" userId="c9df57f78cd773e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19" autoAdjust="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3/8/2022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3/8/2022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3/8/2022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3/8/2022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3/8/2022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3/8/2022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dirty="0"/>
              <a:t>New Plants for 2022</a:t>
            </a:r>
            <a:endParaRPr lang="en-US" sz="6800" dirty="0"/>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lnSpcReduction="10000"/>
          </a:bodyPr>
          <a:lstStyle/>
          <a:p>
            <a:pPr>
              <a:spcAft>
                <a:spcPts val="600"/>
              </a:spcAft>
            </a:pPr>
            <a:r>
              <a:rPr lang="en-US" dirty="0"/>
              <a:t>Annuals, Perennials, Shrubs and Trees</a:t>
            </a:r>
          </a:p>
          <a:p>
            <a:pPr>
              <a:spcAft>
                <a:spcPts val="600"/>
              </a:spcAft>
            </a:pPr>
            <a:endParaRPr lang="en-US" sz="1800" dirty="0"/>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E7653-90DE-4D08-A23B-936CDE6EF69C}"/>
              </a:ext>
            </a:extLst>
          </p:cNvPr>
          <p:cNvSpPr>
            <a:spLocks noGrp="1"/>
          </p:cNvSpPr>
          <p:nvPr>
            <p:ph type="title"/>
          </p:nvPr>
        </p:nvSpPr>
        <p:spPr/>
        <p:txBody>
          <a:bodyPr/>
          <a:lstStyle/>
          <a:p>
            <a:pPr algn="ctr"/>
            <a:r>
              <a:rPr lang="en-US" dirty="0"/>
              <a:t>Heart to Heart® Burning Heart Caladium</a:t>
            </a:r>
          </a:p>
        </p:txBody>
      </p:sp>
      <p:pic>
        <p:nvPicPr>
          <p:cNvPr id="9218" name="Picture 2">
            <a:extLst>
              <a:ext uri="{FF2B5EF4-FFF2-40B4-BE49-F238E27FC236}">
                <a16:creationId xmlns:a16="http://schemas.microsoft.com/office/drawing/2014/main" id="{857B206D-4A9E-45C2-9162-24416E7685B7}"/>
              </a:ext>
            </a:extLst>
          </p:cNvPr>
          <p:cNvPicPr>
            <a:picLocks noGrp="1" noChangeAspect="1" noChangeArrowheads="1"/>
          </p:cNvPicPr>
          <p:nvPr>
            <p:ph idx="1"/>
          </p:nvPr>
        </p:nvPicPr>
        <p:blipFill>
          <a:blip r:embed="rId2"/>
          <a:srcRect/>
          <a:stretch/>
        </p:blipFill>
        <p:spPr bwMode="auto">
          <a:xfrm>
            <a:off x="1066800" y="2014194"/>
            <a:ext cx="4201212" cy="42012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C27B434-D590-4B68-87C5-1E6B8D37A3E1}"/>
              </a:ext>
            </a:extLst>
          </p:cNvPr>
          <p:cNvSpPr txBox="1"/>
          <p:nvPr/>
        </p:nvSpPr>
        <p:spPr>
          <a:xfrm>
            <a:off x="5507073" y="2014194"/>
            <a:ext cx="5894507" cy="2585323"/>
          </a:xfrm>
          <a:prstGeom prst="rect">
            <a:avLst/>
          </a:prstGeom>
          <a:noFill/>
        </p:spPr>
        <p:txBody>
          <a:bodyPr wrap="square" rtlCol="0">
            <a:spAutoFit/>
          </a:bodyPr>
          <a:lstStyle/>
          <a:p>
            <a:r>
              <a:rPr lang="en-US" dirty="0">
                <a:solidFill>
                  <a:srgbClr val="333333"/>
                </a:solidFill>
                <a:latin typeface="Raleway"/>
              </a:rPr>
              <a:t>‘Burning Heart’ is a bronze fancy leaf variety with pink to orange spots.  It works well in combination and patio planters.  It will also take shade or full sun; however, its full rich color is expressed best in sun.  It can also be adapted as a houseplant.</a:t>
            </a:r>
          </a:p>
          <a:p>
            <a:endParaRPr lang="en-US" dirty="0">
              <a:solidFill>
                <a:srgbClr val="333333"/>
              </a:solidFill>
              <a:latin typeface="Raleway"/>
            </a:endParaRPr>
          </a:p>
          <a:p>
            <a:r>
              <a:rPr lang="en-US" dirty="0">
                <a:solidFill>
                  <a:srgbClr val="333333"/>
                </a:solidFill>
                <a:latin typeface="Raleway"/>
              </a:rPr>
              <a:t>Height:  15-20”</a:t>
            </a:r>
          </a:p>
          <a:p>
            <a:r>
              <a:rPr lang="en-US" dirty="0">
                <a:solidFill>
                  <a:srgbClr val="333333"/>
                </a:solidFill>
                <a:latin typeface="Raleway"/>
              </a:rPr>
              <a:t>Spread:  10-14”</a:t>
            </a:r>
          </a:p>
          <a:p>
            <a:endParaRPr lang="en-US" dirty="0">
              <a:latin typeface="Raleway"/>
            </a:endParaRPr>
          </a:p>
        </p:txBody>
      </p:sp>
    </p:spTree>
    <p:extLst>
      <p:ext uri="{BB962C8B-B14F-4D97-AF65-F5344CB8AC3E}">
        <p14:creationId xmlns:p14="http://schemas.microsoft.com/office/powerpoint/2010/main" val="1746027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eart to Heart® 'Xplosion' - Sun and Shade Caladium - Caladium hortulanum">
            <a:extLst>
              <a:ext uri="{FF2B5EF4-FFF2-40B4-BE49-F238E27FC236}">
                <a16:creationId xmlns:a16="http://schemas.microsoft.com/office/drawing/2014/main" id="{C5165A26-E3D3-49E7-8183-D311F0708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598" y="655864"/>
            <a:ext cx="2424793" cy="242479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eart to Heart® 'Clowning Around' - Shade Caladium - Caladium hortulanum">
            <a:extLst>
              <a:ext uri="{FF2B5EF4-FFF2-40B4-BE49-F238E27FC236}">
                <a16:creationId xmlns:a16="http://schemas.microsoft.com/office/drawing/2014/main" id="{C1D518F9-75CA-4769-842B-62A48F0D2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123" y="655865"/>
            <a:ext cx="2424794" cy="242479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1048F394-48EB-48B7-A82A-306B1EBA1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559" y="665195"/>
            <a:ext cx="2424793" cy="242479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eart to Heart® 'Hot Flash' - Sun or Shade Caladium - Caladium hortulanum">
            <a:extLst>
              <a:ext uri="{FF2B5EF4-FFF2-40B4-BE49-F238E27FC236}">
                <a16:creationId xmlns:a16="http://schemas.microsoft.com/office/drawing/2014/main" id="{D584D1E6-0460-48F3-A8F1-F1E0C124CD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1305" y="655862"/>
            <a:ext cx="2424795" cy="242479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eart to Heart® 'Hot 2 Trot' - Sun and Shade Caladium - Caladium hortulanum">
            <a:extLst>
              <a:ext uri="{FF2B5EF4-FFF2-40B4-BE49-F238E27FC236}">
                <a16:creationId xmlns:a16="http://schemas.microsoft.com/office/drawing/2014/main" id="{785BA718-415D-448A-9CEC-6C7CB43321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598" y="3387012"/>
            <a:ext cx="2424793" cy="24247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A47FFC-375B-4593-8170-2A81422052D2}"/>
              </a:ext>
            </a:extLst>
          </p:cNvPr>
          <p:cNvSpPr txBox="1"/>
          <p:nvPr/>
        </p:nvSpPr>
        <p:spPr>
          <a:xfrm>
            <a:off x="4329404" y="3405673"/>
            <a:ext cx="6148874" cy="1477328"/>
          </a:xfrm>
          <a:prstGeom prst="rect">
            <a:avLst/>
          </a:prstGeom>
          <a:noFill/>
        </p:spPr>
        <p:txBody>
          <a:bodyPr wrap="square" rtlCol="0">
            <a:spAutoFit/>
          </a:bodyPr>
          <a:lstStyle/>
          <a:p>
            <a:r>
              <a:rPr lang="en-US" dirty="0"/>
              <a:t>Explosion</a:t>
            </a:r>
          </a:p>
          <a:p>
            <a:r>
              <a:rPr lang="en-US" dirty="0"/>
              <a:t>Clowning Around</a:t>
            </a:r>
          </a:p>
          <a:p>
            <a:r>
              <a:rPr lang="en-US" dirty="0"/>
              <a:t>White Start</a:t>
            </a:r>
          </a:p>
          <a:p>
            <a:r>
              <a:rPr lang="en-US" dirty="0"/>
              <a:t>Hot Flash</a:t>
            </a:r>
          </a:p>
          <a:p>
            <a:r>
              <a:rPr lang="en-US" dirty="0"/>
              <a:t>Hot 2 Trot</a:t>
            </a:r>
          </a:p>
        </p:txBody>
      </p:sp>
    </p:spTree>
    <p:extLst>
      <p:ext uri="{BB962C8B-B14F-4D97-AF65-F5344CB8AC3E}">
        <p14:creationId xmlns:p14="http://schemas.microsoft.com/office/powerpoint/2010/main" val="2100676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A44D8-B9EF-4A53-BCD5-7D87414ED94F}"/>
              </a:ext>
            </a:extLst>
          </p:cNvPr>
          <p:cNvSpPr>
            <a:spLocks noGrp="1"/>
          </p:cNvSpPr>
          <p:nvPr>
            <p:ph type="title"/>
          </p:nvPr>
        </p:nvSpPr>
        <p:spPr/>
        <p:txBody>
          <a:bodyPr/>
          <a:lstStyle/>
          <a:p>
            <a:pPr algn="ctr"/>
            <a:r>
              <a:rPr lang="en-US" dirty="0"/>
              <a:t>Lavender Bubbles Allium</a:t>
            </a:r>
            <a:br>
              <a:rPr lang="en-US" dirty="0"/>
            </a:br>
            <a:r>
              <a:rPr lang="en-US" sz="2400" dirty="0"/>
              <a:t>PP31126</a:t>
            </a:r>
          </a:p>
        </p:txBody>
      </p:sp>
      <p:pic>
        <p:nvPicPr>
          <p:cNvPr id="8194" name="Picture 2">
            <a:extLst>
              <a:ext uri="{FF2B5EF4-FFF2-40B4-BE49-F238E27FC236}">
                <a16:creationId xmlns:a16="http://schemas.microsoft.com/office/drawing/2014/main" id="{57B18E86-B2D4-47B6-839C-1D2548AC080E}"/>
              </a:ext>
            </a:extLst>
          </p:cNvPr>
          <p:cNvPicPr>
            <a:picLocks noGrp="1" noChangeAspect="1" noChangeArrowheads="1"/>
          </p:cNvPicPr>
          <p:nvPr>
            <p:ph idx="1"/>
          </p:nvPr>
        </p:nvPicPr>
        <p:blipFill>
          <a:blip r:embed="rId2"/>
          <a:srcRect/>
          <a:stretch/>
        </p:blipFill>
        <p:spPr bwMode="auto">
          <a:xfrm>
            <a:off x="1344108" y="2091822"/>
            <a:ext cx="3916544" cy="39230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F56BB3B-5FFB-48D1-A744-EF3BE42EAED8}"/>
              </a:ext>
            </a:extLst>
          </p:cNvPr>
          <p:cNvSpPr txBox="1"/>
          <p:nvPr/>
        </p:nvSpPr>
        <p:spPr>
          <a:xfrm>
            <a:off x="5629013" y="2091822"/>
            <a:ext cx="5838737" cy="2585323"/>
          </a:xfrm>
          <a:prstGeom prst="rect">
            <a:avLst/>
          </a:prstGeom>
          <a:noFill/>
        </p:spPr>
        <p:txBody>
          <a:bodyPr wrap="square" rtlCol="0">
            <a:spAutoFit/>
          </a:bodyPr>
          <a:lstStyle/>
          <a:p>
            <a:r>
              <a:rPr lang="en-US" dirty="0">
                <a:solidFill>
                  <a:srgbClr val="333333"/>
                </a:solidFill>
                <a:latin typeface="Helvetica Neue"/>
              </a:rPr>
              <a:t>Nearing the end of summer, this beautiful perennial brings life to a garden with its beautiful bubble-shaped flowers.  Dark dust purple flower globes are produced above attractive glaucous blue-green foliage.  The leaf blades twist and curl to provide additional interest.</a:t>
            </a:r>
          </a:p>
          <a:p>
            <a:endParaRPr lang="en-US" dirty="0">
              <a:solidFill>
                <a:srgbClr val="333333"/>
              </a:solidFill>
              <a:latin typeface="Helvetica Neue"/>
            </a:endParaRPr>
          </a:p>
          <a:p>
            <a:r>
              <a:rPr lang="en-US" dirty="0">
                <a:solidFill>
                  <a:srgbClr val="333333"/>
                </a:solidFill>
                <a:latin typeface="Helvetica Neue"/>
              </a:rPr>
              <a:t>Height:  12-14”</a:t>
            </a:r>
          </a:p>
          <a:p>
            <a:r>
              <a:rPr lang="en-US" dirty="0">
                <a:solidFill>
                  <a:srgbClr val="333333"/>
                </a:solidFill>
                <a:latin typeface="Helvetica Neue"/>
              </a:rPr>
              <a:t>Spread:  20-22”</a:t>
            </a:r>
          </a:p>
          <a:p>
            <a:r>
              <a:rPr lang="en-US" dirty="0">
                <a:solidFill>
                  <a:srgbClr val="333333"/>
                </a:solidFill>
                <a:latin typeface="Helvetica Neue"/>
              </a:rPr>
              <a:t>Zone:  4-8</a:t>
            </a:r>
            <a:endParaRPr lang="en-US" dirty="0"/>
          </a:p>
        </p:txBody>
      </p:sp>
    </p:spTree>
    <p:extLst>
      <p:ext uri="{BB962C8B-B14F-4D97-AF65-F5344CB8AC3E}">
        <p14:creationId xmlns:p14="http://schemas.microsoft.com/office/powerpoint/2010/main" val="3687650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9A04A-32FC-467F-9BAD-4D14631E2C2A}"/>
              </a:ext>
            </a:extLst>
          </p:cNvPr>
          <p:cNvSpPr>
            <a:spLocks noGrp="1"/>
          </p:cNvSpPr>
          <p:nvPr>
            <p:ph type="title"/>
          </p:nvPr>
        </p:nvSpPr>
        <p:spPr/>
        <p:txBody>
          <a:bodyPr>
            <a:normAutofit/>
          </a:bodyPr>
          <a:lstStyle/>
          <a:p>
            <a:pPr algn="ctr"/>
            <a:r>
              <a:rPr lang="en-US" dirty="0">
                <a:solidFill>
                  <a:srgbClr val="4A3D3A"/>
                </a:solidFill>
                <a:effectLst/>
                <a:latin typeface="+mn-lt"/>
                <a:ea typeface="Calibri" panose="020F0502020204030204" pitchFamily="34" charset="0"/>
                <a:cs typeface="Times New Roman" panose="02020603050405020304" pitchFamily="18" charset="0"/>
              </a:rPr>
              <a:t>Feathered Friends™ ‘Parrot Paradise’ Bugleweed (</a:t>
            </a:r>
            <a:r>
              <a:rPr lang="en-US" i="1" dirty="0">
                <a:solidFill>
                  <a:srgbClr val="4A3D3A"/>
                </a:solidFill>
                <a:effectLst/>
                <a:latin typeface="+mn-lt"/>
                <a:ea typeface="Calibri" panose="020F0502020204030204" pitchFamily="34" charset="0"/>
                <a:cs typeface="Times New Roman" panose="02020603050405020304" pitchFamily="18" charset="0"/>
              </a:rPr>
              <a:t>Ajuga</a:t>
            </a:r>
            <a:r>
              <a:rPr lang="en-US" dirty="0">
                <a:solidFill>
                  <a:srgbClr val="4A3D3A"/>
                </a:solidFill>
                <a:effectLst/>
                <a:latin typeface="+mn-lt"/>
                <a:ea typeface="Calibri" panose="020F0502020204030204" pitchFamily="34" charset="0"/>
                <a:cs typeface="Times New Roman" panose="02020603050405020304" pitchFamily="18" charset="0"/>
              </a:rPr>
              <a:t>)</a:t>
            </a:r>
            <a:endParaRPr lang="en-US" dirty="0">
              <a:latin typeface="+mn-lt"/>
            </a:endParaRPr>
          </a:p>
        </p:txBody>
      </p:sp>
      <p:pic>
        <p:nvPicPr>
          <p:cNvPr id="7170" name="Picture 2">
            <a:extLst>
              <a:ext uri="{FF2B5EF4-FFF2-40B4-BE49-F238E27FC236}">
                <a16:creationId xmlns:a16="http://schemas.microsoft.com/office/drawing/2014/main" id="{14D18171-B417-489E-9E4C-8B9E3950B79C}"/>
              </a:ext>
            </a:extLst>
          </p:cNvPr>
          <p:cNvPicPr>
            <a:picLocks noGrp="1" noChangeAspect="1" noChangeArrowheads="1"/>
          </p:cNvPicPr>
          <p:nvPr>
            <p:ph idx="1"/>
          </p:nvPr>
        </p:nvPicPr>
        <p:blipFill>
          <a:blip r:embed="rId2"/>
          <a:srcRect/>
          <a:stretch/>
        </p:blipFill>
        <p:spPr bwMode="auto">
          <a:xfrm>
            <a:off x="1066800" y="2131429"/>
            <a:ext cx="3849687" cy="38496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1D8628-5940-46FB-87DD-801659F9E43B}"/>
              </a:ext>
            </a:extLst>
          </p:cNvPr>
          <p:cNvSpPr txBox="1"/>
          <p:nvPr/>
        </p:nvSpPr>
        <p:spPr>
          <a:xfrm>
            <a:off x="5634606" y="2131429"/>
            <a:ext cx="5371322" cy="2585323"/>
          </a:xfrm>
          <a:prstGeom prst="rect">
            <a:avLst/>
          </a:prstGeom>
          <a:noFill/>
        </p:spPr>
        <p:txBody>
          <a:bodyPr wrap="square" rtlCol="0">
            <a:spAutoFit/>
          </a:bodyPr>
          <a:lstStyle/>
          <a:p>
            <a:r>
              <a:rPr lang="en-US" dirty="0">
                <a:solidFill>
                  <a:srgbClr val="453F25"/>
                </a:solidFill>
                <a:latin typeface="Raleway"/>
              </a:rPr>
              <a:t>This ajuga will have you dreaming of a tropical   sunset.  Foliage takes on hues of yellow, orange, and red, creating a colorful display that lasts all season long.  Plus, wavy leaf margins add extra texture to the understory.  </a:t>
            </a:r>
          </a:p>
          <a:p>
            <a:endParaRPr lang="en-US" dirty="0">
              <a:solidFill>
                <a:srgbClr val="453F25"/>
              </a:solidFill>
              <a:latin typeface="Raleway"/>
            </a:endParaRPr>
          </a:p>
          <a:p>
            <a:r>
              <a:rPr lang="en-US" dirty="0">
                <a:solidFill>
                  <a:srgbClr val="453F25"/>
                </a:solidFill>
                <a:latin typeface="Raleway"/>
              </a:rPr>
              <a:t>Height:  4”</a:t>
            </a:r>
          </a:p>
          <a:p>
            <a:r>
              <a:rPr lang="en-US" dirty="0">
                <a:solidFill>
                  <a:srgbClr val="453F25"/>
                </a:solidFill>
                <a:latin typeface="Raleway"/>
              </a:rPr>
              <a:t>Spread:  18”</a:t>
            </a:r>
          </a:p>
          <a:p>
            <a:r>
              <a:rPr lang="en-US" dirty="0">
                <a:solidFill>
                  <a:srgbClr val="453F25"/>
                </a:solidFill>
                <a:latin typeface="Raleway"/>
              </a:rPr>
              <a:t>Zone:  4-9</a:t>
            </a:r>
            <a:endParaRPr lang="en-US" dirty="0">
              <a:latin typeface="Raleway"/>
            </a:endParaRPr>
          </a:p>
        </p:txBody>
      </p:sp>
    </p:spTree>
    <p:extLst>
      <p:ext uri="{BB962C8B-B14F-4D97-AF65-F5344CB8AC3E}">
        <p14:creationId xmlns:p14="http://schemas.microsoft.com/office/powerpoint/2010/main" val="2242440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650D-3017-41CB-B87B-020FED27875F}"/>
              </a:ext>
            </a:extLst>
          </p:cNvPr>
          <p:cNvSpPr>
            <a:spLocks noGrp="1"/>
          </p:cNvSpPr>
          <p:nvPr>
            <p:ph type="title"/>
          </p:nvPr>
        </p:nvSpPr>
        <p:spPr/>
        <p:txBody>
          <a:bodyPr/>
          <a:lstStyle/>
          <a:p>
            <a:pPr algn="ctr"/>
            <a:r>
              <a:rPr lang="en-US" dirty="0"/>
              <a:t>2022 Hosta of the Year—Island Breeze</a:t>
            </a:r>
          </a:p>
        </p:txBody>
      </p:sp>
      <p:pic>
        <p:nvPicPr>
          <p:cNvPr id="6146" name="Picture 2">
            <a:extLst>
              <a:ext uri="{FF2B5EF4-FFF2-40B4-BE49-F238E27FC236}">
                <a16:creationId xmlns:a16="http://schemas.microsoft.com/office/drawing/2014/main" id="{22CF2B36-992D-493B-9785-D560D9D27499}"/>
              </a:ext>
            </a:extLst>
          </p:cNvPr>
          <p:cNvPicPr>
            <a:picLocks noGrp="1" noChangeAspect="1" noChangeArrowheads="1"/>
          </p:cNvPicPr>
          <p:nvPr>
            <p:ph idx="1"/>
          </p:nvPr>
        </p:nvPicPr>
        <p:blipFill>
          <a:blip r:embed="rId2"/>
          <a:srcRect/>
          <a:stretch/>
        </p:blipFill>
        <p:spPr bwMode="auto">
          <a:xfrm>
            <a:off x="1066800" y="2209800"/>
            <a:ext cx="3990392" cy="39903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1544A0A-4D2B-4D8D-A4DB-D0962967EEC2}"/>
              </a:ext>
            </a:extLst>
          </p:cNvPr>
          <p:cNvSpPr txBox="1"/>
          <p:nvPr/>
        </p:nvSpPr>
        <p:spPr>
          <a:xfrm>
            <a:off x="5744198" y="2209800"/>
            <a:ext cx="5381002" cy="3970318"/>
          </a:xfrm>
          <a:prstGeom prst="rect">
            <a:avLst/>
          </a:prstGeom>
          <a:noFill/>
        </p:spPr>
        <p:txBody>
          <a:bodyPr wrap="square" rtlCol="0">
            <a:spAutoFit/>
          </a:bodyPr>
          <a:lstStyle/>
          <a:p>
            <a:pPr algn="l"/>
            <a:r>
              <a:rPr lang="en-US" dirty="0">
                <a:solidFill>
                  <a:srgbClr val="333333"/>
                </a:solidFill>
                <a:latin typeface="Raleway"/>
              </a:rPr>
              <a:t>First came ‘Fire Island’ which was followed by its variegated progeny ‘Paradise Island’.  Now there is ‘Island Breeze’ which is the third member of this “tropical” family and a sport of “Paradise Island.  This cultivar includes more impressive variegation due to its wider margins, thicker leaf substance, and a strong growth rate.  The wide, dark green margins stand in sharp contrast to the bright yellow center in early spring.  They become more chartreuse when plants are grown in heavier shade or lighter yellow if they are in more sun.  </a:t>
            </a:r>
          </a:p>
          <a:p>
            <a:pPr algn="l"/>
            <a:r>
              <a:rPr lang="en-US" b="0" i="0" dirty="0">
                <a:solidFill>
                  <a:srgbClr val="333333"/>
                </a:solidFill>
                <a:effectLst/>
                <a:latin typeface="Raleway"/>
              </a:rPr>
              <a:t>Height: 	12”	Spread:  18”</a:t>
            </a:r>
          </a:p>
          <a:p>
            <a:pPr algn="l"/>
            <a:r>
              <a:rPr lang="en-US" dirty="0">
                <a:solidFill>
                  <a:srgbClr val="333333"/>
                </a:solidFill>
                <a:latin typeface="Raleway"/>
              </a:rPr>
              <a:t>Zone:  3-9</a:t>
            </a:r>
            <a:endParaRPr lang="en-US" b="0" i="0" dirty="0">
              <a:solidFill>
                <a:srgbClr val="333333"/>
              </a:solidFill>
              <a:effectLst/>
              <a:latin typeface="Raleway"/>
            </a:endParaRPr>
          </a:p>
        </p:txBody>
      </p:sp>
    </p:spTree>
    <p:extLst>
      <p:ext uri="{BB962C8B-B14F-4D97-AF65-F5344CB8AC3E}">
        <p14:creationId xmlns:p14="http://schemas.microsoft.com/office/powerpoint/2010/main" val="3927941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76C3-32C7-4C9E-B693-D7E0464D5F68}"/>
              </a:ext>
            </a:extLst>
          </p:cNvPr>
          <p:cNvSpPr>
            <a:spLocks noGrp="1"/>
          </p:cNvSpPr>
          <p:nvPr>
            <p:ph type="title"/>
          </p:nvPr>
        </p:nvSpPr>
        <p:spPr/>
        <p:txBody>
          <a:bodyPr/>
          <a:lstStyle/>
          <a:p>
            <a:pPr algn="ctr"/>
            <a:r>
              <a:rPr lang="en-US" dirty="0"/>
              <a:t>Amsonia String Theory</a:t>
            </a:r>
          </a:p>
        </p:txBody>
      </p:sp>
      <p:sp>
        <p:nvSpPr>
          <p:cNvPr id="3" name="Content Placeholder 2">
            <a:extLst>
              <a:ext uri="{FF2B5EF4-FFF2-40B4-BE49-F238E27FC236}">
                <a16:creationId xmlns:a16="http://schemas.microsoft.com/office/drawing/2014/main" id="{9AAECE94-41E9-438E-ACF6-79301242194D}"/>
              </a:ext>
            </a:extLst>
          </p:cNvPr>
          <p:cNvSpPr>
            <a:spLocks noGrp="1"/>
          </p:cNvSpPr>
          <p:nvPr>
            <p:ph idx="1"/>
          </p:nvPr>
        </p:nvSpPr>
        <p:spPr>
          <a:xfrm>
            <a:off x="5704514" y="2014194"/>
            <a:ext cx="5420686" cy="3938550"/>
          </a:xfrm>
        </p:spPr>
        <p:txBody>
          <a:bodyPr>
            <a:normAutofit/>
          </a:bodyPr>
          <a:lstStyle/>
          <a:p>
            <a:pPr marL="0" indent="0">
              <a:buNone/>
            </a:pPr>
            <a:r>
              <a:rPr lang="en-US" sz="1800" dirty="0">
                <a:latin typeface="Raleway"/>
              </a:rPr>
              <a:t>String Theory can be described as a compact version of Amsonia </a:t>
            </a:r>
            <a:r>
              <a:rPr lang="en-US" sz="1800" dirty="0" err="1">
                <a:latin typeface="Raleway"/>
              </a:rPr>
              <a:t>hubrichtii</a:t>
            </a:r>
            <a:r>
              <a:rPr lang="en-US" sz="1800" dirty="0">
                <a:latin typeface="Raleway"/>
              </a:rPr>
              <a:t>.  The compact habit is covered in light periwinkle blue flowers in late spring, flowering later than “Storm Cloud’ and continues to display healthy dark green leaves throughout the summer.  It has brilliant golden orange fall color.</a:t>
            </a:r>
          </a:p>
          <a:p>
            <a:pPr marL="0" indent="0">
              <a:buNone/>
            </a:pPr>
            <a:r>
              <a:rPr lang="en-US" sz="1800" dirty="0">
                <a:latin typeface="Raleway"/>
              </a:rPr>
              <a:t>Height:  	18-22”</a:t>
            </a:r>
          </a:p>
          <a:p>
            <a:pPr marL="0" indent="0">
              <a:buNone/>
            </a:pPr>
            <a:r>
              <a:rPr lang="en-US" sz="1800" dirty="0">
                <a:latin typeface="Raleway"/>
              </a:rPr>
              <a:t>Spread:  32-36”</a:t>
            </a:r>
          </a:p>
          <a:p>
            <a:pPr marL="0" indent="0">
              <a:buNone/>
            </a:pPr>
            <a:r>
              <a:rPr lang="en-US" sz="1800" dirty="0">
                <a:latin typeface="Raleway"/>
              </a:rPr>
              <a:t>Zone:  4-9</a:t>
            </a:r>
          </a:p>
        </p:txBody>
      </p:sp>
      <p:pic>
        <p:nvPicPr>
          <p:cNvPr id="12290" name="Picture 2">
            <a:extLst>
              <a:ext uri="{FF2B5EF4-FFF2-40B4-BE49-F238E27FC236}">
                <a16:creationId xmlns:a16="http://schemas.microsoft.com/office/drawing/2014/main" id="{E655BF5C-D087-4980-BCCE-51DD52E65DC0}"/>
              </a:ext>
            </a:extLst>
          </p:cNvPr>
          <p:cNvPicPr>
            <a:picLocks noChangeAspect="1" noChangeArrowheads="1"/>
          </p:cNvPicPr>
          <p:nvPr/>
        </p:nvPicPr>
        <p:blipFill>
          <a:blip r:embed="rId2"/>
          <a:srcRect/>
          <a:stretch/>
        </p:blipFill>
        <p:spPr bwMode="auto">
          <a:xfrm>
            <a:off x="850349" y="2014194"/>
            <a:ext cx="4076213" cy="407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80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8DD5C-068D-4F30-8F2F-97CEE5BAB2D5}"/>
              </a:ext>
            </a:extLst>
          </p:cNvPr>
          <p:cNvSpPr>
            <a:spLocks noGrp="1"/>
          </p:cNvSpPr>
          <p:nvPr>
            <p:ph type="title"/>
          </p:nvPr>
        </p:nvSpPr>
        <p:spPr/>
        <p:txBody>
          <a:bodyPr/>
          <a:lstStyle/>
          <a:p>
            <a:pPr algn="ctr"/>
            <a:r>
              <a:rPr lang="en-US" dirty="0"/>
              <a:t>Aster Grape Crush and Pink Crush</a:t>
            </a:r>
          </a:p>
        </p:txBody>
      </p:sp>
      <p:pic>
        <p:nvPicPr>
          <p:cNvPr id="13314" name="Picture 2">
            <a:extLst>
              <a:ext uri="{FF2B5EF4-FFF2-40B4-BE49-F238E27FC236}">
                <a16:creationId xmlns:a16="http://schemas.microsoft.com/office/drawing/2014/main" id="{548528C3-CAD8-4433-9702-444403CDC297}"/>
              </a:ext>
            </a:extLst>
          </p:cNvPr>
          <p:cNvPicPr>
            <a:picLocks noGrp="1" noChangeAspect="1" noChangeArrowheads="1"/>
          </p:cNvPicPr>
          <p:nvPr>
            <p:ph idx="1"/>
          </p:nvPr>
        </p:nvPicPr>
        <p:blipFill>
          <a:blip r:embed="rId2"/>
          <a:srcRect/>
          <a:stretch/>
        </p:blipFill>
        <p:spPr bwMode="auto">
          <a:xfrm>
            <a:off x="802434" y="1749828"/>
            <a:ext cx="2719536" cy="27195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07430E-861E-4ACE-9EAE-870853284458}"/>
              </a:ext>
            </a:extLst>
          </p:cNvPr>
          <p:cNvSpPr txBox="1"/>
          <p:nvPr/>
        </p:nvSpPr>
        <p:spPr>
          <a:xfrm>
            <a:off x="6096000" y="2014194"/>
            <a:ext cx="5029200" cy="2862322"/>
          </a:xfrm>
          <a:prstGeom prst="rect">
            <a:avLst/>
          </a:prstGeom>
          <a:noFill/>
        </p:spPr>
        <p:txBody>
          <a:bodyPr wrap="square" rtlCol="0">
            <a:spAutoFit/>
          </a:bodyPr>
          <a:lstStyle/>
          <a:p>
            <a:pPr algn="l"/>
            <a:r>
              <a:rPr lang="en-US" dirty="0">
                <a:latin typeface="Raleway"/>
              </a:rPr>
              <a:t>Grape Crush produces a large, very round mound with densely packed flowers.  There are very rich, dark purple flowers produced above dark green foliage in early fall to midfall.  It makes for great late season bloom in the perennial garden. Pink Crush is vibrant pink in color, but a little shorter in stature.</a:t>
            </a:r>
          </a:p>
          <a:p>
            <a:pPr algn="l"/>
            <a:endParaRPr lang="en-US" dirty="0">
              <a:latin typeface="Raleway"/>
            </a:endParaRPr>
          </a:p>
          <a:p>
            <a:pPr algn="l"/>
            <a:r>
              <a:rPr lang="en-US" b="0" i="0" dirty="0">
                <a:effectLst/>
                <a:latin typeface="Raleway"/>
              </a:rPr>
              <a:t>Height:  26-30”/20-24” Spread:  40-44”/34-38”</a:t>
            </a:r>
            <a:endParaRPr lang="en-US" dirty="0">
              <a:latin typeface="Raleway"/>
            </a:endParaRPr>
          </a:p>
          <a:p>
            <a:pPr algn="l"/>
            <a:r>
              <a:rPr lang="en-US" dirty="0">
                <a:latin typeface="Raleway"/>
              </a:rPr>
              <a:t>Zone:  3-8</a:t>
            </a:r>
            <a:endParaRPr lang="en-US" b="0" i="0" dirty="0">
              <a:effectLst/>
              <a:latin typeface="Raleway"/>
            </a:endParaRPr>
          </a:p>
        </p:txBody>
      </p:sp>
      <p:pic>
        <p:nvPicPr>
          <p:cNvPr id="4098" name="Picture 2" descr="Aster 'Pink Crush' New England Aster">
            <a:extLst>
              <a:ext uri="{FF2B5EF4-FFF2-40B4-BE49-F238E27FC236}">
                <a16:creationId xmlns:a16="http://schemas.microsoft.com/office/drawing/2014/main" id="{BB616B5F-C391-4484-8AE8-68A792F7A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3666930"/>
            <a:ext cx="2619569" cy="261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458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4DF0-C204-4E57-A53B-FEDFC081DA30}"/>
              </a:ext>
            </a:extLst>
          </p:cNvPr>
          <p:cNvSpPr>
            <a:spLocks noGrp="1"/>
          </p:cNvSpPr>
          <p:nvPr>
            <p:ph type="title"/>
          </p:nvPr>
        </p:nvSpPr>
        <p:spPr/>
        <p:txBody>
          <a:bodyPr/>
          <a:lstStyle/>
          <a:p>
            <a:pPr algn="ctr"/>
            <a:r>
              <a:rPr lang="en-US" dirty="0"/>
              <a:t>Back to the Fuchsia Salvia</a:t>
            </a:r>
          </a:p>
        </p:txBody>
      </p:sp>
      <p:pic>
        <p:nvPicPr>
          <p:cNvPr id="4" name="Picture 3">
            <a:extLst>
              <a:ext uri="{FF2B5EF4-FFF2-40B4-BE49-F238E27FC236}">
                <a16:creationId xmlns:a16="http://schemas.microsoft.com/office/drawing/2014/main" id="{430DE215-31B3-43DC-B78B-8BBB575AC443}"/>
              </a:ext>
            </a:extLst>
          </p:cNvPr>
          <p:cNvPicPr>
            <a:picLocks noChangeAspect="1"/>
          </p:cNvPicPr>
          <p:nvPr/>
        </p:nvPicPr>
        <p:blipFill>
          <a:blip r:embed="rId2"/>
          <a:srcRect/>
          <a:stretch/>
        </p:blipFill>
        <p:spPr>
          <a:xfrm>
            <a:off x="940038" y="2077341"/>
            <a:ext cx="3614158" cy="3614158"/>
          </a:xfrm>
          <a:prstGeom prst="rect">
            <a:avLst/>
          </a:prstGeom>
        </p:spPr>
      </p:pic>
      <p:sp>
        <p:nvSpPr>
          <p:cNvPr id="6" name="TextBox 5">
            <a:extLst>
              <a:ext uri="{FF2B5EF4-FFF2-40B4-BE49-F238E27FC236}">
                <a16:creationId xmlns:a16="http://schemas.microsoft.com/office/drawing/2014/main" id="{112A257E-C574-4C4A-844D-885950BC79B4}"/>
              </a:ext>
            </a:extLst>
          </p:cNvPr>
          <p:cNvSpPr txBox="1"/>
          <p:nvPr/>
        </p:nvSpPr>
        <p:spPr>
          <a:xfrm>
            <a:off x="5266944" y="2148839"/>
            <a:ext cx="5696712" cy="3754874"/>
          </a:xfrm>
          <a:prstGeom prst="rect">
            <a:avLst/>
          </a:prstGeom>
          <a:noFill/>
        </p:spPr>
        <p:txBody>
          <a:bodyPr wrap="square" rtlCol="0">
            <a:spAutoFit/>
          </a:bodyPr>
          <a:lstStyle/>
          <a:p>
            <a:r>
              <a:rPr lang="en-US" sz="2000" dirty="0"/>
              <a:t>Back to the Fuchsia produces fuchsia pink flowers on dark charcoal stems.  Flowers are produced prolifically above a canopy of dark green leaves.  They will rebloom if cut back after first bloom.   They are deer and rabbit resistant.   Attracts butterflies, hummingbirds, and bees.  </a:t>
            </a:r>
          </a:p>
          <a:p>
            <a:endParaRPr lang="en-US" sz="2000" dirty="0"/>
          </a:p>
          <a:p>
            <a:r>
              <a:rPr lang="en-US" sz="2000" dirty="0"/>
              <a:t>Height:  22-24”</a:t>
            </a:r>
          </a:p>
          <a:p>
            <a:r>
              <a:rPr lang="en-US" sz="2000" dirty="0"/>
              <a:t>Spread:  22-24”</a:t>
            </a:r>
          </a:p>
          <a:p>
            <a:r>
              <a:rPr lang="en-US" sz="2000" dirty="0"/>
              <a:t>Zone 3-8</a:t>
            </a:r>
          </a:p>
          <a:p>
            <a:endParaRPr lang="en-US" dirty="0"/>
          </a:p>
        </p:txBody>
      </p:sp>
    </p:spTree>
    <p:extLst>
      <p:ext uri="{BB962C8B-B14F-4D97-AF65-F5344CB8AC3E}">
        <p14:creationId xmlns:p14="http://schemas.microsoft.com/office/powerpoint/2010/main" val="669384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15463-C012-4990-B9BE-D91D27A8369B}"/>
              </a:ext>
            </a:extLst>
          </p:cNvPr>
          <p:cNvSpPr>
            <a:spLocks noGrp="1"/>
          </p:cNvSpPr>
          <p:nvPr>
            <p:ph type="title"/>
          </p:nvPr>
        </p:nvSpPr>
        <p:spPr/>
        <p:txBody>
          <a:bodyPr/>
          <a:lstStyle/>
          <a:p>
            <a:pPr algn="ctr"/>
            <a:r>
              <a:rPr lang="en-US" dirty="0"/>
              <a:t>Rain Dance Clematis</a:t>
            </a:r>
          </a:p>
        </p:txBody>
      </p:sp>
      <p:pic>
        <p:nvPicPr>
          <p:cNvPr id="14338" name="Picture 2">
            <a:extLst>
              <a:ext uri="{FF2B5EF4-FFF2-40B4-BE49-F238E27FC236}">
                <a16:creationId xmlns:a16="http://schemas.microsoft.com/office/drawing/2014/main" id="{9CFCBC49-7DFC-4D93-9312-EEF864C33553}"/>
              </a:ext>
            </a:extLst>
          </p:cNvPr>
          <p:cNvPicPr>
            <a:picLocks noGrp="1" noChangeAspect="1" noChangeArrowheads="1"/>
          </p:cNvPicPr>
          <p:nvPr>
            <p:ph idx="1"/>
          </p:nvPr>
        </p:nvPicPr>
        <p:blipFill>
          <a:blip r:embed="rId2"/>
          <a:srcRect/>
          <a:stretch/>
        </p:blipFill>
        <p:spPr bwMode="auto">
          <a:xfrm>
            <a:off x="533566" y="2014194"/>
            <a:ext cx="4197054" cy="41970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4EBCD8-8EF0-4BF1-AFF1-97B9B155385E}"/>
              </a:ext>
            </a:extLst>
          </p:cNvPr>
          <p:cNvSpPr txBox="1"/>
          <p:nvPr/>
        </p:nvSpPr>
        <p:spPr>
          <a:xfrm>
            <a:off x="5238198" y="1885324"/>
            <a:ext cx="5887002" cy="2308324"/>
          </a:xfrm>
          <a:prstGeom prst="rect">
            <a:avLst/>
          </a:prstGeom>
          <a:noFill/>
        </p:spPr>
        <p:txBody>
          <a:bodyPr wrap="square" rtlCol="0">
            <a:spAutoFit/>
          </a:bodyPr>
          <a:lstStyle/>
          <a:p>
            <a:r>
              <a:rPr lang="en-US" dirty="0">
                <a:latin typeface="Raleway"/>
              </a:rPr>
              <a:t>This is a bush clematis with flowers as large as 2 ½-3”, outward facing, indigo blue in color with darker midribs and lighter margins.  This plant will benefit from support of staking, a garden obelisk or from neighboring plants, as it does not vine.  </a:t>
            </a:r>
          </a:p>
          <a:p>
            <a:endParaRPr lang="en-US" dirty="0">
              <a:latin typeface="Raleway"/>
            </a:endParaRPr>
          </a:p>
          <a:p>
            <a:r>
              <a:rPr lang="en-US" b="0" i="0" dirty="0">
                <a:effectLst/>
                <a:latin typeface="Raleway"/>
              </a:rPr>
              <a:t>Height:  42”		Spread:  30”</a:t>
            </a:r>
          </a:p>
          <a:p>
            <a:r>
              <a:rPr lang="en-US" dirty="0">
                <a:latin typeface="Raleway"/>
              </a:rPr>
              <a:t>Zone:  3-7</a:t>
            </a:r>
            <a:r>
              <a:rPr lang="en-US" b="0" i="0" dirty="0">
                <a:effectLst/>
                <a:latin typeface="Raleway"/>
              </a:rPr>
              <a:t> </a:t>
            </a:r>
            <a:endParaRPr lang="en-US" dirty="0">
              <a:latin typeface="Raleway"/>
            </a:endParaRPr>
          </a:p>
        </p:txBody>
      </p:sp>
    </p:spTree>
    <p:extLst>
      <p:ext uri="{BB962C8B-B14F-4D97-AF65-F5344CB8AC3E}">
        <p14:creationId xmlns:p14="http://schemas.microsoft.com/office/powerpoint/2010/main" val="3036931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B5B83-BF7B-45C0-BCB9-8D61E6EFBABA}"/>
              </a:ext>
            </a:extLst>
          </p:cNvPr>
          <p:cNvSpPr>
            <a:spLocks noGrp="1"/>
          </p:cNvSpPr>
          <p:nvPr>
            <p:ph type="title"/>
          </p:nvPr>
        </p:nvSpPr>
        <p:spPr/>
        <p:txBody>
          <a:bodyPr/>
          <a:lstStyle/>
          <a:p>
            <a:pPr algn="ctr"/>
            <a:r>
              <a:rPr lang="en-US" dirty="0"/>
              <a:t>Reminiscent Pink™ Rose</a:t>
            </a:r>
          </a:p>
        </p:txBody>
      </p:sp>
      <p:pic>
        <p:nvPicPr>
          <p:cNvPr id="15362" name="Picture 2">
            <a:extLst>
              <a:ext uri="{FF2B5EF4-FFF2-40B4-BE49-F238E27FC236}">
                <a16:creationId xmlns:a16="http://schemas.microsoft.com/office/drawing/2014/main" id="{3B8901F3-1865-4941-A504-3E214E255F40}"/>
              </a:ext>
            </a:extLst>
          </p:cNvPr>
          <p:cNvPicPr>
            <a:picLocks noGrp="1" noChangeAspect="1" noChangeArrowheads="1"/>
          </p:cNvPicPr>
          <p:nvPr>
            <p:ph idx="1"/>
          </p:nvPr>
        </p:nvPicPr>
        <p:blipFill>
          <a:blip r:embed="rId2"/>
          <a:srcRect/>
          <a:stretch/>
        </p:blipFill>
        <p:spPr bwMode="auto">
          <a:xfrm>
            <a:off x="976603" y="1904999"/>
            <a:ext cx="4248539" cy="4248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44CCCC-00F6-4696-9552-4AA18B42E8B1}"/>
              </a:ext>
            </a:extLst>
          </p:cNvPr>
          <p:cNvSpPr txBox="1"/>
          <p:nvPr/>
        </p:nvSpPr>
        <p:spPr>
          <a:xfrm>
            <a:off x="5868955" y="1904999"/>
            <a:ext cx="5038531" cy="3416320"/>
          </a:xfrm>
          <a:prstGeom prst="rect">
            <a:avLst/>
          </a:prstGeom>
          <a:noFill/>
        </p:spPr>
        <p:txBody>
          <a:bodyPr wrap="square" rtlCol="0">
            <a:spAutoFit/>
          </a:bodyPr>
          <a:lstStyle/>
          <a:p>
            <a:r>
              <a:rPr lang="en-US" dirty="0">
                <a:latin typeface="Raleway"/>
              </a:rPr>
              <a:t>This rose combines classic beauty and fragrance of old-fashioned roses with modern-day performance.  They were developed to bring out the best in color, fragrance, petal count, and flower power.</a:t>
            </a:r>
          </a:p>
          <a:p>
            <a:r>
              <a:rPr lang="en-US" dirty="0">
                <a:latin typeface="Raleway"/>
              </a:rPr>
              <a:t>Blooms all summer without deadheading.</a:t>
            </a:r>
          </a:p>
          <a:p>
            <a:endParaRPr lang="en-US" dirty="0">
              <a:latin typeface="Raleway"/>
            </a:endParaRPr>
          </a:p>
          <a:p>
            <a:r>
              <a:rPr lang="en-US" dirty="0">
                <a:latin typeface="Raleway"/>
              </a:rPr>
              <a:t>Full Sun</a:t>
            </a:r>
          </a:p>
          <a:p>
            <a:r>
              <a:rPr lang="en-US" b="0" i="0" dirty="0">
                <a:effectLst/>
                <a:latin typeface="Raleway"/>
              </a:rPr>
              <a:t>Height:  3-4’	Spread:  2’</a:t>
            </a:r>
          </a:p>
          <a:p>
            <a:r>
              <a:rPr lang="en-US" dirty="0">
                <a:latin typeface="Raleway"/>
              </a:rPr>
              <a:t>Zone:  4-9</a:t>
            </a:r>
            <a:endParaRPr lang="en-US" b="0" i="0" dirty="0">
              <a:effectLst/>
              <a:latin typeface="Raleway"/>
            </a:endParaRPr>
          </a:p>
          <a:p>
            <a:endParaRPr lang="en-US" dirty="0">
              <a:latin typeface="Raleway"/>
            </a:endParaRPr>
          </a:p>
          <a:p>
            <a:endParaRPr lang="en-US" dirty="0"/>
          </a:p>
        </p:txBody>
      </p:sp>
    </p:spTree>
    <p:extLst>
      <p:ext uri="{BB962C8B-B14F-4D97-AF65-F5344CB8AC3E}">
        <p14:creationId xmlns:p14="http://schemas.microsoft.com/office/powerpoint/2010/main" val="1117682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8D3EE-2B83-4E58-A8E9-45D9A1926AA3}"/>
              </a:ext>
            </a:extLst>
          </p:cNvPr>
          <p:cNvSpPr>
            <a:spLocks noGrp="1"/>
          </p:cNvSpPr>
          <p:nvPr>
            <p:ph type="title"/>
          </p:nvPr>
        </p:nvSpPr>
        <p:spPr/>
        <p:txBody>
          <a:bodyPr/>
          <a:lstStyle/>
          <a:p>
            <a:pPr algn="ctr"/>
            <a:r>
              <a:rPr lang="en-US" dirty="0" err="1"/>
              <a:t>Angelissa</a:t>
            </a:r>
            <a:r>
              <a:rPr lang="en-US" dirty="0"/>
              <a:t> Rose™ Angelonia</a:t>
            </a:r>
          </a:p>
        </p:txBody>
      </p:sp>
      <p:pic>
        <p:nvPicPr>
          <p:cNvPr id="1026" name="Picture 2">
            <a:extLst>
              <a:ext uri="{FF2B5EF4-FFF2-40B4-BE49-F238E27FC236}">
                <a16:creationId xmlns:a16="http://schemas.microsoft.com/office/drawing/2014/main" id="{6D877ED6-42F2-49AB-A139-1E1D8635F96E}"/>
              </a:ext>
            </a:extLst>
          </p:cNvPr>
          <p:cNvPicPr>
            <a:picLocks noGrp="1" noChangeAspect="1" noChangeArrowheads="1"/>
          </p:cNvPicPr>
          <p:nvPr>
            <p:ph idx="1"/>
          </p:nvPr>
        </p:nvPicPr>
        <p:blipFill>
          <a:blip r:embed="rId2"/>
          <a:srcRect/>
          <a:stretch/>
        </p:blipFill>
        <p:spPr bwMode="auto">
          <a:xfrm>
            <a:off x="1066800" y="2097769"/>
            <a:ext cx="4000150" cy="4000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5B1E0A-9748-4C76-A831-650F779E9B31}"/>
              </a:ext>
            </a:extLst>
          </p:cNvPr>
          <p:cNvSpPr txBox="1"/>
          <p:nvPr/>
        </p:nvSpPr>
        <p:spPr>
          <a:xfrm>
            <a:off x="5679347" y="2142156"/>
            <a:ext cx="5805181" cy="3416320"/>
          </a:xfrm>
          <a:prstGeom prst="rect">
            <a:avLst/>
          </a:prstGeom>
          <a:noFill/>
        </p:spPr>
        <p:txBody>
          <a:bodyPr wrap="square" rtlCol="0">
            <a:spAutoFit/>
          </a:bodyPr>
          <a:lstStyle/>
          <a:p>
            <a:pPr algn="ctr"/>
            <a:r>
              <a:rPr lang="en-US" dirty="0"/>
              <a:t>Angelonia</a:t>
            </a:r>
          </a:p>
          <a:p>
            <a:endParaRPr lang="en-US" dirty="0">
              <a:latin typeface="Raleway"/>
            </a:endParaRPr>
          </a:p>
          <a:p>
            <a:r>
              <a:rPr lang="en-US" dirty="0">
                <a:latin typeface="Raleway"/>
              </a:rPr>
              <a:t>This Angelonia features large flower spikes and strong sturdy stems.  It has an outstanding rose flower color.  The foliage remains bright green throughout the entire summer.  Attracts butterflies, bees, and hummingbirds.  Heat tolerant.  Fragrant flowers.  It will take full and part sun.</a:t>
            </a:r>
          </a:p>
          <a:p>
            <a:endParaRPr lang="en-US" dirty="0">
              <a:latin typeface="Raleway"/>
            </a:endParaRPr>
          </a:p>
          <a:p>
            <a:r>
              <a:rPr lang="en-US" dirty="0">
                <a:latin typeface="Raleway"/>
              </a:rPr>
              <a:t>Height:  12-16”</a:t>
            </a:r>
          </a:p>
          <a:p>
            <a:r>
              <a:rPr lang="en-US" dirty="0">
                <a:latin typeface="Raleway"/>
              </a:rPr>
              <a:t>Width:  10-12”</a:t>
            </a:r>
          </a:p>
          <a:p>
            <a:endParaRPr lang="en-US" dirty="0"/>
          </a:p>
        </p:txBody>
      </p:sp>
    </p:spTree>
    <p:extLst>
      <p:ext uri="{BB962C8B-B14F-4D97-AF65-F5344CB8AC3E}">
        <p14:creationId xmlns:p14="http://schemas.microsoft.com/office/powerpoint/2010/main" val="845754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B269-9FB7-448F-881A-8B9C5ECA6C54}"/>
              </a:ext>
            </a:extLst>
          </p:cNvPr>
          <p:cNvSpPr>
            <a:spLocks noGrp="1"/>
          </p:cNvSpPr>
          <p:nvPr>
            <p:ph type="title"/>
          </p:nvPr>
        </p:nvSpPr>
        <p:spPr/>
        <p:txBody>
          <a:bodyPr/>
          <a:lstStyle/>
          <a:p>
            <a:pPr algn="ctr"/>
            <a:r>
              <a:rPr lang="en-US" dirty="0"/>
              <a:t>Weigela ‘My Monet Purple Effects'™</a:t>
            </a:r>
          </a:p>
        </p:txBody>
      </p:sp>
      <p:pic>
        <p:nvPicPr>
          <p:cNvPr id="16386" name="Picture 2">
            <a:extLst>
              <a:ext uri="{FF2B5EF4-FFF2-40B4-BE49-F238E27FC236}">
                <a16:creationId xmlns:a16="http://schemas.microsoft.com/office/drawing/2014/main" id="{1CF58628-F413-485E-95B5-2C75E032C803}"/>
              </a:ext>
            </a:extLst>
          </p:cNvPr>
          <p:cNvPicPr>
            <a:picLocks noGrp="1" noChangeAspect="1" noChangeArrowheads="1"/>
          </p:cNvPicPr>
          <p:nvPr>
            <p:ph idx="1"/>
          </p:nvPr>
        </p:nvPicPr>
        <p:blipFill>
          <a:blip r:embed="rId2"/>
          <a:srcRect/>
          <a:stretch/>
        </p:blipFill>
        <p:spPr bwMode="auto">
          <a:xfrm>
            <a:off x="925472" y="1897822"/>
            <a:ext cx="4204398" cy="42043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861144-01BC-42A2-ADF0-5313BDC20718}"/>
              </a:ext>
            </a:extLst>
          </p:cNvPr>
          <p:cNvSpPr txBox="1"/>
          <p:nvPr/>
        </p:nvSpPr>
        <p:spPr>
          <a:xfrm>
            <a:off x="5878287" y="1897822"/>
            <a:ext cx="5514392" cy="3416320"/>
          </a:xfrm>
          <a:prstGeom prst="rect">
            <a:avLst/>
          </a:prstGeom>
          <a:noFill/>
        </p:spPr>
        <p:txBody>
          <a:bodyPr wrap="square" rtlCol="0">
            <a:spAutoFit/>
          </a:bodyPr>
          <a:lstStyle/>
          <a:p>
            <a:pPr algn="l"/>
            <a:r>
              <a:rPr lang="en-US" dirty="0">
                <a:latin typeface="Raleway"/>
              </a:rPr>
              <a:t>This weigela has hues of cream, green, and pink, layered with a cast of purple.  It has a dwarf habit and neat, variegated foliage like the original My Monet weigela, but is exceptionally strong flowering.  </a:t>
            </a:r>
          </a:p>
          <a:p>
            <a:pPr algn="l"/>
            <a:endParaRPr lang="en-US" b="0" i="0" dirty="0">
              <a:effectLst/>
              <a:latin typeface="Raleway"/>
            </a:endParaRPr>
          </a:p>
          <a:p>
            <a:pPr algn="l"/>
            <a:r>
              <a:rPr lang="en-US" dirty="0">
                <a:latin typeface="Raleway"/>
              </a:rPr>
              <a:t>Exposure:  Full sun, part shade.</a:t>
            </a:r>
            <a:endParaRPr lang="en-US" b="0" i="0" dirty="0">
              <a:effectLst/>
              <a:latin typeface="Raleway"/>
            </a:endParaRPr>
          </a:p>
          <a:p>
            <a:pPr algn="l"/>
            <a:endParaRPr lang="en-US" dirty="0">
              <a:latin typeface="Raleway"/>
            </a:endParaRPr>
          </a:p>
          <a:p>
            <a:pPr algn="l"/>
            <a:r>
              <a:rPr lang="en-US" b="0" i="0" dirty="0">
                <a:effectLst/>
                <a:latin typeface="Raleway"/>
              </a:rPr>
              <a:t>Height:  1.5-2.5’	     Spread:  1.5-2.5’</a:t>
            </a:r>
          </a:p>
          <a:p>
            <a:pPr algn="l"/>
            <a:r>
              <a:rPr lang="en-US" dirty="0">
                <a:latin typeface="Raleway"/>
              </a:rPr>
              <a:t>Zone:  4-6</a:t>
            </a:r>
            <a:endParaRPr lang="en-US" b="0" i="0" dirty="0">
              <a:effectLst/>
              <a:latin typeface="Raleway"/>
            </a:endParaRPr>
          </a:p>
          <a:p>
            <a:br>
              <a:rPr lang="en-US" dirty="0">
                <a:latin typeface="Raleway"/>
              </a:rPr>
            </a:br>
            <a:endParaRPr lang="en-US" dirty="0">
              <a:latin typeface="Raleway"/>
            </a:endParaRPr>
          </a:p>
        </p:txBody>
      </p:sp>
    </p:spTree>
    <p:extLst>
      <p:ext uri="{BB962C8B-B14F-4D97-AF65-F5344CB8AC3E}">
        <p14:creationId xmlns:p14="http://schemas.microsoft.com/office/powerpoint/2010/main" val="4187021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D9CEC-1C0E-40CC-8BBF-F9C7C46808E7}"/>
              </a:ext>
            </a:extLst>
          </p:cNvPr>
          <p:cNvSpPr>
            <a:spLocks noGrp="1"/>
          </p:cNvSpPr>
          <p:nvPr>
            <p:ph type="title"/>
          </p:nvPr>
        </p:nvSpPr>
        <p:spPr/>
        <p:txBody>
          <a:bodyPr/>
          <a:lstStyle/>
          <a:p>
            <a:pPr algn="ctr"/>
            <a:r>
              <a:rPr lang="en-US" dirty="0"/>
              <a:t>Ringo® Rose</a:t>
            </a:r>
          </a:p>
        </p:txBody>
      </p:sp>
      <p:pic>
        <p:nvPicPr>
          <p:cNvPr id="17410" name="Picture 2">
            <a:extLst>
              <a:ext uri="{FF2B5EF4-FFF2-40B4-BE49-F238E27FC236}">
                <a16:creationId xmlns:a16="http://schemas.microsoft.com/office/drawing/2014/main" id="{730B133F-5DE5-40D6-AF46-958A53D2B269}"/>
              </a:ext>
            </a:extLst>
          </p:cNvPr>
          <p:cNvPicPr>
            <a:picLocks noGrp="1" noChangeAspect="1" noChangeArrowheads="1"/>
          </p:cNvPicPr>
          <p:nvPr>
            <p:ph idx="1"/>
          </p:nvPr>
        </p:nvPicPr>
        <p:blipFill>
          <a:blip r:embed="rId2"/>
          <a:srcRect/>
          <a:stretch/>
        </p:blipFill>
        <p:spPr bwMode="auto">
          <a:xfrm>
            <a:off x="743655" y="2014194"/>
            <a:ext cx="4145586" cy="41455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9C263F-212C-49A5-9F6E-3C258CB1353B}"/>
              </a:ext>
            </a:extLst>
          </p:cNvPr>
          <p:cNvSpPr txBox="1"/>
          <p:nvPr/>
        </p:nvSpPr>
        <p:spPr>
          <a:xfrm>
            <a:off x="5477069" y="2014194"/>
            <a:ext cx="5803641" cy="2862322"/>
          </a:xfrm>
          <a:prstGeom prst="rect">
            <a:avLst/>
          </a:prstGeom>
          <a:noFill/>
        </p:spPr>
        <p:txBody>
          <a:bodyPr wrap="square" rtlCol="0">
            <a:spAutoFit/>
          </a:bodyPr>
          <a:lstStyle/>
          <a:p>
            <a:r>
              <a:rPr lang="en-US" dirty="0">
                <a:latin typeface="Raleway"/>
              </a:rPr>
              <a:t>This hybrid rose opens with a bright golden yellow with a blazing red center.  They mellow to a soft yellow, before finally turning white with a distinct pink center.    Attracts pollinators, disease resistant, and is a rebloomer.</a:t>
            </a:r>
          </a:p>
          <a:p>
            <a:endParaRPr lang="en-US" dirty="0">
              <a:latin typeface="Raleway"/>
            </a:endParaRPr>
          </a:p>
          <a:p>
            <a:r>
              <a:rPr lang="en-US" dirty="0">
                <a:latin typeface="Raleway"/>
              </a:rPr>
              <a:t>Exposure:  Full Sun.</a:t>
            </a:r>
          </a:p>
          <a:p>
            <a:r>
              <a:rPr lang="en-US" dirty="0">
                <a:latin typeface="Raleway"/>
              </a:rPr>
              <a:t>Height:  3-4’ 	Spread:  3-4”</a:t>
            </a:r>
          </a:p>
          <a:p>
            <a:r>
              <a:rPr lang="en-US" dirty="0">
                <a:latin typeface="Raleway"/>
              </a:rPr>
              <a:t>Zone:  4-8</a:t>
            </a:r>
          </a:p>
          <a:p>
            <a:endParaRPr lang="en-US" dirty="0">
              <a:latin typeface="Raleway"/>
            </a:endParaRPr>
          </a:p>
        </p:txBody>
      </p:sp>
    </p:spTree>
    <p:extLst>
      <p:ext uri="{BB962C8B-B14F-4D97-AF65-F5344CB8AC3E}">
        <p14:creationId xmlns:p14="http://schemas.microsoft.com/office/powerpoint/2010/main" val="3788428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3599-C0AC-4C40-AA59-B47844335E60}"/>
              </a:ext>
            </a:extLst>
          </p:cNvPr>
          <p:cNvSpPr>
            <a:spLocks noGrp="1"/>
          </p:cNvSpPr>
          <p:nvPr>
            <p:ph type="title"/>
          </p:nvPr>
        </p:nvSpPr>
        <p:spPr/>
        <p:txBody>
          <a:bodyPr/>
          <a:lstStyle/>
          <a:p>
            <a:pPr algn="ctr"/>
            <a:r>
              <a:rPr lang="en-US" dirty="0"/>
              <a:t>Mt. Asama Pussywillow</a:t>
            </a:r>
          </a:p>
        </p:txBody>
      </p:sp>
      <p:pic>
        <p:nvPicPr>
          <p:cNvPr id="19458" name="Picture 2">
            <a:extLst>
              <a:ext uri="{FF2B5EF4-FFF2-40B4-BE49-F238E27FC236}">
                <a16:creationId xmlns:a16="http://schemas.microsoft.com/office/drawing/2014/main" id="{FD155630-64F3-4CE3-965D-566EC99A5487}"/>
              </a:ext>
            </a:extLst>
          </p:cNvPr>
          <p:cNvPicPr>
            <a:picLocks noGrp="1" noChangeAspect="1" noChangeArrowheads="1"/>
          </p:cNvPicPr>
          <p:nvPr>
            <p:ph idx="1"/>
          </p:nvPr>
        </p:nvPicPr>
        <p:blipFill>
          <a:blip r:embed="rId2"/>
          <a:srcRect/>
          <a:stretch/>
        </p:blipFill>
        <p:spPr bwMode="auto">
          <a:xfrm>
            <a:off x="924663" y="2105864"/>
            <a:ext cx="4017872" cy="40178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2F57E3-7080-4000-9744-2D2DCB6A8318}"/>
              </a:ext>
            </a:extLst>
          </p:cNvPr>
          <p:cNvSpPr txBox="1"/>
          <p:nvPr/>
        </p:nvSpPr>
        <p:spPr>
          <a:xfrm>
            <a:off x="5545556" y="2398242"/>
            <a:ext cx="5794310" cy="2308324"/>
          </a:xfrm>
          <a:prstGeom prst="rect">
            <a:avLst/>
          </a:prstGeom>
          <a:noFill/>
        </p:spPr>
        <p:txBody>
          <a:bodyPr wrap="square" rtlCol="0">
            <a:spAutoFit/>
          </a:bodyPr>
          <a:lstStyle/>
          <a:p>
            <a:r>
              <a:rPr lang="en-US" dirty="0">
                <a:solidFill>
                  <a:srgbClr val="000000"/>
                </a:solidFill>
                <a:latin typeface="Raleway"/>
              </a:rPr>
              <a:t>This pussywillow has pink-tinged flowers.  Buds emerge two-toned, dark burgundy and silver, before aging to black-silver.  It is named after the volcano Mt. Asama.  It has large catkins.  </a:t>
            </a:r>
          </a:p>
          <a:p>
            <a:endParaRPr lang="en-US" dirty="0">
              <a:solidFill>
                <a:srgbClr val="000000"/>
              </a:solidFill>
              <a:latin typeface="Raleway"/>
            </a:endParaRPr>
          </a:p>
          <a:p>
            <a:r>
              <a:rPr lang="en-US" dirty="0">
                <a:solidFill>
                  <a:srgbClr val="000000"/>
                </a:solidFill>
                <a:latin typeface="Raleway"/>
              </a:rPr>
              <a:t>Exposure:  Full Sun</a:t>
            </a:r>
          </a:p>
          <a:p>
            <a:r>
              <a:rPr lang="en-US" dirty="0">
                <a:latin typeface="Raleway"/>
              </a:rPr>
              <a:t>Height:  8-10’		Spread:  8-10’</a:t>
            </a:r>
          </a:p>
          <a:p>
            <a:r>
              <a:rPr lang="en-US" dirty="0">
                <a:latin typeface="Raleway"/>
              </a:rPr>
              <a:t>Zone:  4-8</a:t>
            </a:r>
          </a:p>
        </p:txBody>
      </p:sp>
    </p:spTree>
    <p:extLst>
      <p:ext uri="{BB962C8B-B14F-4D97-AF65-F5344CB8AC3E}">
        <p14:creationId xmlns:p14="http://schemas.microsoft.com/office/powerpoint/2010/main" val="2121248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F4496-EAE1-4A05-8233-8AD103E4E10B}"/>
              </a:ext>
            </a:extLst>
          </p:cNvPr>
          <p:cNvSpPr>
            <a:spLocks noGrp="1"/>
          </p:cNvSpPr>
          <p:nvPr>
            <p:ph type="title"/>
          </p:nvPr>
        </p:nvSpPr>
        <p:spPr/>
        <p:txBody>
          <a:bodyPr/>
          <a:lstStyle/>
          <a:p>
            <a:pPr algn="ctr"/>
            <a:r>
              <a:rPr lang="en-US"/>
              <a:t>First Editions® Sundrop™ Spirea</a:t>
            </a:r>
            <a:endParaRPr lang="en-US" dirty="0"/>
          </a:p>
        </p:txBody>
      </p:sp>
      <p:pic>
        <p:nvPicPr>
          <p:cNvPr id="20482" name="Picture 2">
            <a:extLst>
              <a:ext uri="{FF2B5EF4-FFF2-40B4-BE49-F238E27FC236}">
                <a16:creationId xmlns:a16="http://schemas.microsoft.com/office/drawing/2014/main" id="{62FC93F0-E754-4020-9C5C-34CCBDF199EC}"/>
              </a:ext>
            </a:extLst>
          </p:cNvPr>
          <p:cNvPicPr>
            <a:picLocks noGrp="1" noChangeAspect="1" noChangeArrowheads="1"/>
          </p:cNvPicPr>
          <p:nvPr>
            <p:ph idx="1"/>
          </p:nvPr>
        </p:nvPicPr>
        <p:blipFill>
          <a:blip r:embed="rId2"/>
          <a:srcRect/>
          <a:stretch/>
        </p:blipFill>
        <p:spPr bwMode="auto">
          <a:xfrm>
            <a:off x="441647" y="2108717"/>
            <a:ext cx="4814598" cy="32097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38E5E2-6693-40FE-980D-E6C5C507E2E9}"/>
              </a:ext>
            </a:extLst>
          </p:cNvPr>
          <p:cNvSpPr txBox="1"/>
          <p:nvPr/>
        </p:nvSpPr>
        <p:spPr>
          <a:xfrm>
            <a:off x="5467739" y="2014194"/>
            <a:ext cx="5904052" cy="2862322"/>
          </a:xfrm>
          <a:prstGeom prst="rect">
            <a:avLst/>
          </a:prstGeom>
          <a:noFill/>
        </p:spPr>
        <p:txBody>
          <a:bodyPr wrap="square" rtlCol="0">
            <a:spAutoFit/>
          </a:bodyPr>
          <a:lstStyle/>
          <a:p>
            <a:r>
              <a:rPr lang="en-US" dirty="0">
                <a:latin typeface="Raleway"/>
              </a:rPr>
              <a:t>Beautiful sprays of pink flowers in early summer stand out against petite, golden foliage.  This natural dwarf with rounded habit requires little or no pruning.  Trials have shown it to be hardier than most golden spirea.  Foliage holds it golden-yellow color even in the summer heat.</a:t>
            </a:r>
          </a:p>
          <a:p>
            <a:endParaRPr lang="en-US" dirty="0">
              <a:latin typeface="Raleway"/>
            </a:endParaRPr>
          </a:p>
          <a:p>
            <a:r>
              <a:rPr lang="en-US" dirty="0">
                <a:latin typeface="Raleway"/>
              </a:rPr>
              <a:t>Exposure:  Full Sun</a:t>
            </a:r>
          </a:p>
          <a:p>
            <a:r>
              <a:rPr lang="en-US" dirty="0">
                <a:latin typeface="Raleway"/>
              </a:rPr>
              <a:t>Height:  12-15”		Spread: 2-3’</a:t>
            </a:r>
          </a:p>
          <a:p>
            <a:r>
              <a:rPr lang="en-US" dirty="0">
                <a:latin typeface="Raleway"/>
              </a:rPr>
              <a:t>Zone: 3-8</a:t>
            </a:r>
          </a:p>
        </p:txBody>
      </p:sp>
    </p:spTree>
    <p:extLst>
      <p:ext uri="{BB962C8B-B14F-4D97-AF65-F5344CB8AC3E}">
        <p14:creationId xmlns:p14="http://schemas.microsoft.com/office/powerpoint/2010/main" val="3818890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446CA-5877-4323-9FC2-549E3ABBD4D6}"/>
              </a:ext>
            </a:extLst>
          </p:cNvPr>
          <p:cNvSpPr>
            <a:spLocks noGrp="1"/>
          </p:cNvSpPr>
          <p:nvPr>
            <p:ph type="title"/>
          </p:nvPr>
        </p:nvSpPr>
        <p:spPr/>
        <p:txBody>
          <a:bodyPr/>
          <a:lstStyle/>
          <a:p>
            <a:pPr algn="ctr"/>
            <a:r>
              <a:rPr lang="en-US" dirty="0"/>
              <a:t>Northern Herald Redbud</a:t>
            </a:r>
          </a:p>
        </p:txBody>
      </p:sp>
      <p:pic>
        <p:nvPicPr>
          <p:cNvPr id="10242" name="Picture 2" descr="pink flowers">
            <a:extLst>
              <a:ext uri="{FF2B5EF4-FFF2-40B4-BE49-F238E27FC236}">
                <a16:creationId xmlns:a16="http://schemas.microsoft.com/office/drawing/2014/main" id="{382F3793-147A-49A6-BFFE-6FA29763B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978" y="2081784"/>
            <a:ext cx="2857500"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809C61-5029-4F8E-8EC4-C59779B5E0ED}"/>
              </a:ext>
            </a:extLst>
          </p:cNvPr>
          <p:cNvSpPr txBox="1"/>
          <p:nvPr/>
        </p:nvSpPr>
        <p:spPr>
          <a:xfrm>
            <a:off x="4745736" y="2194560"/>
            <a:ext cx="6379464" cy="3139321"/>
          </a:xfrm>
          <a:prstGeom prst="rect">
            <a:avLst/>
          </a:prstGeom>
          <a:noFill/>
        </p:spPr>
        <p:txBody>
          <a:bodyPr wrap="square" rtlCol="0">
            <a:spAutoFit/>
          </a:bodyPr>
          <a:lstStyle/>
          <a:p>
            <a:r>
              <a:rPr lang="en-US" dirty="0"/>
              <a:t>This Redbud was released by NDSU.  This dense round-headed tree has proven to be winter hardy at this Northern Plains site for at least 40 years.  Northern Herald is characterized by quality pink flowers.  The quality of it green, leathery-textured, cordate-shaped leaves is also above average for this species.   Fruit set is markedly reduced from the species norm.  </a:t>
            </a:r>
          </a:p>
          <a:p>
            <a:endParaRPr lang="en-US" dirty="0"/>
          </a:p>
          <a:p>
            <a:r>
              <a:rPr lang="en-US" dirty="0"/>
              <a:t>Height:  15-20’		Spread:  20-30’</a:t>
            </a:r>
          </a:p>
          <a:p>
            <a:r>
              <a:rPr lang="en-US" dirty="0"/>
              <a:t>Exposure:  Full sun to part shade</a:t>
            </a:r>
          </a:p>
          <a:p>
            <a:r>
              <a:rPr lang="en-US" dirty="0"/>
              <a:t>Zone:  3-8</a:t>
            </a:r>
          </a:p>
        </p:txBody>
      </p:sp>
    </p:spTree>
    <p:extLst>
      <p:ext uri="{BB962C8B-B14F-4D97-AF65-F5344CB8AC3E}">
        <p14:creationId xmlns:p14="http://schemas.microsoft.com/office/powerpoint/2010/main" val="2947007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BC20A-4C06-4155-B719-951BEE9CC2A5}"/>
              </a:ext>
            </a:extLst>
          </p:cNvPr>
          <p:cNvSpPr>
            <a:spLocks noGrp="1"/>
          </p:cNvSpPr>
          <p:nvPr>
            <p:ph type="title"/>
          </p:nvPr>
        </p:nvSpPr>
        <p:spPr/>
        <p:txBody>
          <a:bodyPr/>
          <a:lstStyle/>
          <a:p>
            <a:pPr algn="ctr"/>
            <a:r>
              <a:rPr lang="en-US" dirty="0"/>
              <a:t>'Susan' Magnolia</a:t>
            </a:r>
          </a:p>
        </p:txBody>
      </p:sp>
      <p:pic>
        <p:nvPicPr>
          <p:cNvPr id="9218" name="Picture 2">
            <a:extLst>
              <a:ext uri="{FF2B5EF4-FFF2-40B4-BE49-F238E27FC236}">
                <a16:creationId xmlns:a16="http://schemas.microsoft.com/office/drawing/2014/main" id="{4ABA6C9E-1CE1-45BD-8650-D8C56C3AF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385" y="2014194"/>
            <a:ext cx="4034181" cy="40341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7CB9FE-6DBB-4495-8DA6-B72557C98CBA}"/>
              </a:ext>
            </a:extLst>
          </p:cNvPr>
          <p:cNvSpPr txBox="1"/>
          <p:nvPr/>
        </p:nvSpPr>
        <p:spPr>
          <a:xfrm>
            <a:off x="6003634" y="2014193"/>
            <a:ext cx="5140151" cy="3416320"/>
          </a:xfrm>
          <a:prstGeom prst="rect">
            <a:avLst/>
          </a:prstGeom>
          <a:noFill/>
        </p:spPr>
        <p:txBody>
          <a:bodyPr wrap="square" rtlCol="0">
            <a:spAutoFit/>
          </a:bodyPr>
          <a:lstStyle/>
          <a:p>
            <a:r>
              <a:rPr lang="en-US" dirty="0"/>
              <a:t>This magnolia is a small tree with early spring blooms smothering bare branches.  Flowers are upright with deep purple-red backs on the petals, and paler pink-purple interiors.  The flowers are 4 inches across when open.    Susan Magnolia grow best in cool, moist soil, so mulch over the roots and water during dry spells.  </a:t>
            </a:r>
          </a:p>
          <a:p>
            <a:endParaRPr lang="en-US" dirty="0"/>
          </a:p>
          <a:p>
            <a:r>
              <a:rPr lang="en-US" dirty="0"/>
              <a:t>Exposure:  Full Sun to Part Shade</a:t>
            </a:r>
          </a:p>
          <a:p>
            <a:r>
              <a:rPr lang="en-US" dirty="0"/>
              <a:t>Height 8-12’		Spread: 8-12’</a:t>
            </a:r>
          </a:p>
          <a:p>
            <a:r>
              <a:rPr lang="en-US" dirty="0"/>
              <a:t>Zone:  4-8</a:t>
            </a:r>
          </a:p>
        </p:txBody>
      </p:sp>
    </p:spTree>
    <p:extLst>
      <p:ext uri="{BB962C8B-B14F-4D97-AF65-F5344CB8AC3E}">
        <p14:creationId xmlns:p14="http://schemas.microsoft.com/office/powerpoint/2010/main" val="4278413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0F94F-BD77-40A9-9261-936BE88BEF8F}"/>
              </a:ext>
            </a:extLst>
          </p:cNvPr>
          <p:cNvSpPr>
            <a:spLocks noGrp="1"/>
          </p:cNvSpPr>
          <p:nvPr>
            <p:ph type="title"/>
          </p:nvPr>
        </p:nvSpPr>
        <p:spPr/>
        <p:txBody>
          <a:bodyPr/>
          <a:lstStyle/>
          <a:p>
            <a:pPr algn="ctr"/>
            <a:r>
              <a:rPr lang="en-US" dirty="0" err="1"/>
              <a:t>Westcot</a:t>
            </a:r>
            <a:r>
              <a:rPr lang="en-US" dirty="0"/>
              <a:t> Apricot</a:t>
            </a:r>
          </a:p>
        </p:txBody>
      </p:sp>
      <p:pic>
        <p:nvPicPr>
          <p:cNvPr id="8194" name="Picture 2" descr="westcot apricot | Redwood Falls Nursery">
            <a:extLst>
              <a:ext uri="{FF2B5EF4-FFF2-40B4-BE49-F238E27FC236}">
                <a16:creationId xmlns:a16="http://schemas.microsoft.com/office/drawing/2014/main" id="{9960F833-C5F1-4692-B602-BB10BAC3E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891" y="2087309"/>
            <a:ext cx="4620208" cy="30516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C5605F-499F-44AD-B7FB-C2979A074C7B}"/>
              </a:ext>
            </a:extLst>
          </p:cNvPr>
          <p:cNvSpPr txBox="1"/>
          <p:nvPr/>
        </p:nvSpPr>
        <p:spPr>
          <a:xfrm>
            <a:off x="5797296" y="2087309"/>
            <a:ext cx="4983480" cy="3416320"/>
          </a:xfrm>
          <a:prstGeom prst="rect">
            <a:avLst/>
          </a:prstGeom>
          <a:noFill/>
        </p:spPr>
        <p:txBody>
          <a:bodyPr wrap="square" rtlCol="0">
            <a:spAutoFit/>
          </a:bodyPr>
          <a:lstStyle/>
          <a:p>
            <a:r>
              <a:rPr lang="en-US" dirty="0"/>
              <a:t>This is a hardy apricot for the backyard orchard with showy pink flowers in early spring followed by tasty yellow fruit blushed red in mid-summer.  The fruit is good for jam, fresh eating or canning with a mild sweet flavor.  Fruit is about 2” in diameter.  It is self-fertile, however will have higher yields with cross-pollination.</a:t>
            </a:r>
          </a:p>
          <a:p>
            <a:endParaRPr lang="en-US" dirty="0"/>
          </a:p>
          <a:p>
            <a:r>
              <a:rPr lang="en-US" dirty="0"/>
              <a:t>Exposure:  Full Sun</a:t>
            </a:r>
          </a:p>
          <a:p>
            <a:r>
              <a:rPr lang="en-US" dirty="0"/>
              <a:t>Height 15-20’	Spread:  12-18’</a:t>
            </a:r>
          </a:p>
          <a:p>
            <a:r>
              <a:rPr lang="en-US" dirty="0"/>
              <a:t>Zone:  3-8</a:t>
            </a:r>
          </a:p>
        </p:txBody>
      </p:sp>
    </p:spTree>
    <p:extLst>
      <p:ext uri="{BB962C8B-B14F-4D97-AF65-F5344CB8AC3E}">
        <p14:creationId xmlns:p14="http://schemas.microsoft.com/office/powerpoint/2010/main" val="3282544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8A80-B786-40A2-86F0-51CF739BBFDC}"/>
              </a:ext>
            </a:extLst>
          </p:cNvPr>
          <p:cNvSpPr>
            <a:spLocks noGrp="1"/>
          </p:cNvSpPr>
          <p:nvPr>
            <p:ph type="title"/>
          </p:nvPr>
        </p:nvSpPr>
        <p:spPr/>
        <p:txBody>
          <a:bodyPr/>
          <a:lstStyle/>
          <a:p>
            <a:pPr algn="ctr"/>
            <a:r>
              <a:rPr lang="en-US" dirty="0"/>
              <a:t>'Spartan' Juniper</a:t>
            </a:r>
          </a:p>
        </p:txBody>
      </p:sp>
      <p:pic>
        <p:nvPicPr>
          <p:cNvPr id="7170" name="Picture 2">
            <a:extLst>
              <a:ext uri="{FF2B5EF4-FFF2-40B4-BE49-F238E27FC236}">
                <a16:creationId xmlns:a16="http://schemas.microsoft.com/office/drawing/2014/main" id="{B091A82C-0A70-469A-865A-FCC69CA66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605" y="2014194"/>
            <a:ext cx="5049964" cy="39147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0520334-3620-486B-B339-4308AD894E1D}"/>
              </a:ext>
            </a:extLst>
          </p:cNvPr>
          <p:cNvSpPr txBox="1"/>
          <p:nvPr/>
        </p:nvSpPr>
        <p:spPr>
          <a:xfrm>
            <a:off x="6319702" y="2103119"/>
            <a:ext cx="4805498" cy="2862322"/>
          </a:xfrm>
          <a:prstGeom prst="rect">
            <a:avLst/>
          </a:prstGeom>
          <a:noFill/>
        </p:spPr>
        <p:txBody>
          <a:bodyPr wrap="square" rtlCol="0">
            <a:spAutoFit/>
          </a:bodyPr>
          <a:lstStyle/>
          <a:p>
            <a:r>
              <a:rPr lang="en-US" dirty="0"/>
              <a:t>This is a handsome, fast growing, columnar selection of Chinese juniper that forms a stately, densely branched bushy conifer with dark green foliage  In its natural form, the symmetrical pyramidal shape rarely needs pruning.    Is well-suited for use as a formal accent, screen or windbreak.</a:t>
            </a:r>
          </a:p>
          <a:p>
            <a:endParaRPr lang="en-US" dirty="0"/>
          </a:p>
          <a:p>
            <a:r>
              <a:rPr lang="en-US" dirty="0"/>
              <a:t>Height:  20’	Width:  4-10’</a:t>
            </a:r>
          </a:p>
          <a:p>
            <a:r>
              <a:rPr lang="en-US" dirty="0"/>
              <a:t>Zone: 4-9</a:t>
            </a:r>
          </a:p>
        </p:txBody>
      </p:sp>
    </p:spTree>
    <p:extLst>
      <p:ext uri="{BB962C8B-B14F-4D97-AF65-F5344CB8AC3E}">
        <p14:creationId xmlns:p14="http://schemas.microsoft.com/office/powerpoint/2010/main" val="3609066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C4751-1574-44A0-BF1F-FD33D7B8A8E3}"/>
              </a:ext>
            </a:extLst>
          </p:cNvPr>
          <p:cNvSpPr>
            <a:spLocks noGrp="1"/>
          </p:cNvSpPr>
          <p:nvPr>
            <p:ph type="title"/>
          </p:nvPr>
        </p:nvSpPr>
        <p:spPr/>
        <p:txBody>
          <a:bodyPr/>
          <a:lstStyle/>
          <a:p>
            <a:pPr algn="ctr"/>
            <a:r>
              <a:rPr lang="en-US" dirty="0" err="1"/>
              <a:t>Tator</a:t>
            </a:r>
            <a:r>
              <a:rPr lang="en-US" dirty="0"/>
              <a:t> Tot Arborvitae</a:t>
            </a:r>
          </a:p>
        </p:txBody>
      </p:sp>
      <p:pic>
        <p:nvPicPr>
          <p:cNvPr id="6146" name="Picture 2">
            <a:extLst>
              <a:ext uri="{FF2B5EF4-FFF2-40B4-BE49-F238E27FC236}">
                <a16:creationId xmlns:a16="http://schemas.microsoft.com/office/drawing/2014/main" id="{611B675B-E966-48FE-A196-3BCF0820C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525" y="2090849"/>
            <a:ext cx="4124557" cy="41245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47423E-9C6B-47F1-913A-F52FA3DDA958}"/>
              </a:ext>
            </a:extLst>
          </p:cNvPr>
          <p:cNvSpPr txBox="1"/>
          <p:nvPr/>
        </p:nvSpPr>
        <p:spPr>
          <a:xfrm>
            <a:off x="5399532" y="2090848"/>
            <a:ext cx="5829300" cy="2308324"/>
          </a:xfrm>
          <a:prstGeom prst="rect">
            <a:avLst/>
          </a:prstGeom>
          <a:noFill/>
        </p:spPr>
        <p:txBody>
          <a:bodyPr wrap="square" rtlCol="0">
            <a:spAutoFit/>
          </a:bodyPr>
          <a:lstStyle/>
          <a:p>
            <a:r>
              <a:rPr lang="en-US" dirty="0"/>
              <a:t>Tater Tot has a neat, rounded shape and is ideal for sprucing up any space.  It is a tidy little globe of fragrant, fan-like evergreen foliage.  Provide great winter interest if the snow isn’t too deep.</a:t>
            </a:r>
          </a:p>
          <a:p>
            <a:endParaRPr lang="en-US" dirty="0"/>
          </a:p>
          <a:p>
            <a:r>
              <a:rPr lang="en-US" dirty="0"/>
              <a:t>Exposure:  Full Sun to Part Sun</a:t>
            </a:r>
          </a:p>
          <a:p>
            <a:r>
              <a:rPr lang="en-US" dirty="0"/>
              <a:t>Height:  12-24”		Spread:  12-24”</a:t>
            </a:r>
          </a:p>
          <a:p>
            <a:r>
              <a:rPr lang="en-US" dirty="0"/>
              <a:t>Zone:  3-8</a:t>
            </a:r>
          </a:p>
        </p:txBody>
      </p:sp>
    </p:spTree>
    <p:extLst>
      <p:ext uri="{BB962C8B-B14F-4D97-AF65-F5344CB8AC3E}">
        <p14:creationId xmlns:p14="http://schemas.microsoft.com/office/powerpoint/2010/main" val="259790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B103B-0E80-45D3-B253-696AF897038F}"/>
              </a:ext>
            </a:extLst>
          </p:cNvPr>
          <p:cNvSpPr>
            <a:spLocks noGrp="1"/>
          </p:cNvSpPr>
          <p:nvPr>
            <p:ph type="title"/>
          </p:nvPr>
        </p:nvSpPr>
        <p:spPr/>
        <p:txBody>
          <a:bodyPr/>
          <a:lstStyle/>
          <a:p>
            <a:pPr algn="ctr"/>
            <a:r>
              <a:rPr lang="en-US" dirty="0"/>
              <a:t>Skinny Blue Genes™ Spruce</a:t>
            </a:r>
          </a:p>
        </p:txBody>
      </p:sp>
      <p:pic>
        <p:nvPicPr>
          <p:cNvPr id="5124" name="Picture 4">
            <a:extLst>
              <a:ext uri="{FF2B5EF4-FFF2-40B4-BE49-F238E27FC236}">
                <a16:creationId xmlns:a16="http://schemas.microsoft.com/office/drawing/2014/main" id="{625E4041-28B8-4DA3-ACB0-3515D8A15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2014194"/>
            <a:ext cx="2468137" cy="43850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F8243FF-5794-4D7D-B63B-2D4B13CAE6E0}"/>
              </a:ext>
            </a:extLst>
          </p:cNvPr>
          <p:cNvSpPr txBox="1"/>
          <p:nvPr/>
        </p:nvSpPr>
        <p:spPr>
          <a:xfrm>
            <a:off x="3931920" y="2014193"/>
            <a:ext cx="6473952" cy="2862322"/>
          </a:xfrm>
          <a:prstGeom prst="rect">
            <a:avLst/>
          </a:prstGeom>
          <a:noFill/>
        </p:spPr>
        <p:txBody>
          <a:bodyPr wrap="square" rtlCol="0">
            <a:spAutoFit/>
          </a:bodyPr>
          <a:lstStyle/>
          <a:p>
            <a:r>
              <a:rPr lang="en-US"/>
              <a:t>Skinny Blue </a:t>
            </a:r>
            <a:r>
              <a:rPr lang="en-US" dirty="0"/>
              <a:t>Genes Black Hills Spruce has a dense, conical, narrow growth habit reaching 25 feet and 8 feet wide.  With rich blue needles and cold tolerance, it makes an excellent landscape specimen.  It is drought and deer tolerant.</a:t>
            </a:r>
          </a:p>
          <a:p>
            <a:endParaRPr lang="en-US" dirty="0"/>
          </a:p>
          <a:p>
            <a:r>
              <a:rPr lang="en-US" dirty="0"/>
              <a:t>Exposure:  Full Sun</a:t>
            </a:r>
          </a:p>
          <a:p>
            <a:r>
              <a:rPr lang="en-US" dirty="0"/>
              <a:t>Height:  25’</a:t>
            </a:r>
          </a:p>
          <a:p>
            <a:r>
              <a:rPr lang="en-US" dirty="0"/>
              <a:t>Spread:  8’</a:t>
            </a:r>
          </a:p>
          <a:p>
            <a:r>
              <a:rPr lang="en-US" dirty="0"/>
              <a:t>Zone:  2-8</a:t>
            </a:r>
          </a:p>
          <a:p>
            <a:endParaRPr lang="en-US" dirty="0"/>
          </a:p>
        </p:txBody>
      </p:sp>
    </p:spTree>
    <p:extLst>
      <p:ext uri="{BB962C8B-B14F-4D97-AF65-F5344CB8AC3E}">
        <p14:creationId xmlns:p14="http://schemas.microsoft.com/office/powerpoint/2010/main" val="3744293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F5BDC-1B28-4162-BA03-19A756AC4B44}"/>
              </a:ext>
            </a:extLst>
          </p:cNvPr>
          <p:cNvSpPr>
            <a:spLocks noGrp="1"/>
          </p:cNvSpPr>
          <p:nvPr>
            <p:ph type="title"/>
          </p:nvPr>
        </p:nvSpPr>
        <p:spPr/>
        <p:txBody>
          <a:bodyPr>
            <a:normAutofit/>
          </a:bodyPr>
          <a:lstStyle/>
          <a:p>
            <a:pPr algn="ctr"/>
            <a:r>
              <a:rPr lang="en-US" dirty="0" err="1"/>
              <a:t>Angelface</a:t>
            </a:r>
            <a:r>
              <a:rPr lang="en-US" dirty="0"/>
              <a:t> Cascade Snow Angelonia</a:t>
            </a:r>
          </a:p>
        </p:txBody>
      </p:sp>
      <p:sp>
        <p:nvSpPr>
          <p:cNvPr id="3" name="Content Placeholder 2">
            <a:extLst>
              <a:ext uri="{FF2B5EF4-FFF2-40B4-BE49-F238E27FC236}">
                <a16:creationId xmlns:a16="http://schemas.microsoft.com/office/drawing/2014/main" id="{C3DDBE2C-75A6-46DB-870B-929891E74168}"/>
              </a:ext>
            </a:extLst>
          </p:cNvPr>
          <p:cNvSpPr>
            <a:spLocks noGrp="1"/>
          </p:cNvSpPr>
          <p:nvPr>
            <p:ph idx="1"/>
          </p:nvPr>
        </p:nvSpPr>
        <p:spPr>
          <a:xfrm>
            <a:off x="6325298" y="2103120"/>
            <a:ext cx="4799901" cy="3849624"/>
          </a:xfrm>
        </p:spPr>
        <p:txBody>
          <a:bodyPr>
            <a:normAutofit/>
          </a:bodyPr>
          <a:lstStyle/>
          <a:p>
            <a:pPr marL="0" indent="0">
              <a:buNone/>
            </a:pPr>
            <a:r>
              <a:rPr lang="en-US" sz="1800" dirty="0">
                <a:latin typeface="Raleway"/>
              </a:rPr>
              <a:t>Angelonia will tolerate wet feet and a fair amount of drought.  The plants are easy care with no deadheading needed.  It flowers best in the heat.  This one has a mounding trailing habit.</a:t>
            </a:r>
          </a:p>
          <a:p>
            <a:pPr marL="0" indent="0">
              <a:buNone/>
            </a:pPr>
            <a:endParaRPr lang="en-US" sz="1800" dirty="0">
              <a:latin typeface="Raleway"/>
            </a:endParaRPr>
          </a:p>
          <a:p>
            <a:pPr marL="0" indent="0">
              <a:buNone/>
            </a:pPr>
            <a:r>
              <a:rPr lang="en-US" sz="1800" dirty="0">
                <a:latin typeface="Raleway"/>
              </a:rPr>
              <a:t>Height:  8-14”</a:t>
            </a:r>
          </a:p>
          <a:p>
            <a:pPr marL="0" indent="0">
              <a:buNone/>
            </a:pPr>
            <a:r>
              <a:rPr lang="en-US" sz="1800" dirty="0">
                <a:latin typeface="Raleway"/>
              </a:rPr>
              <a:t>Spread:  12-30”</a:t>
            </a:r>
          </a:p>
        </p:txBody>
      </p:sp>
      <p:pic>
        <p:nvPicPr>
          <p:cNvPr id="2050" name="Picture 2">
            <a:extLst>
              <a:ext uri="{FF2B5EF4-FFF2-40B4-BE49-F238E27FC236}">
                <a16:creationId xmlns:a16="http://schemas.microsoft.com/office/drawing/2014/main" id="{0DB30ED7-1EE2-4F5B-8B4E-F1B954BE8EC5}"/>
              </a:ext>
            </a:extLst>
          </p:cNvPr>
          <p:cNvPicPr>
            <a:picLocks noChangeAspect="1" noChangeArrowheads="1"/>
          </p:cNvPicPr>
          <p:nvPr/>
        </p:nvPicPr>
        <p:blipFill>
          <a:blip r:embed="rId2"/>
          <a:srcRect/>
          <a:stretch/>
        </p:blipFill>
        <p:spPr bwMode="auto">
          <a:xfrm>
            <a:off x="1066800" y="2014194"/>
            <a:ext cx="3869094" cy="3869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101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FB1F5-D6D0-4392-AB4D-844077A058EE}"/>
              </a:ext>
            </a:extLst>
          </p:cNvPr>
          <p:cNvSpPr>
            <a:spLocks noGrp="1"/>
          </p:cNvSpPr>
          <p:nvPr>
            <p:ph type="title"/>
          </p:nvPr>
        </p:nvSpPr>
        <p:spPr/>
        <p:txBody>
          <a:bodyPr/>
          <a:lstStyle/>
          <a:p>
            <a:pPr algn="ctr"/>
            <a:r>
              <a:rPr lang="en-US" dirty="0"/>
              <a:t>Superbells Double Twilight</a:t>
            </a:r>
          </a:p>
        </p:txBody>
      </p:sp>
      <p:sp>
        <p:nvSpPr>
          <p:cNvPr id="3" name="Content Placeholder 2">
            <a:extLst>
              <a:ext uri="{FF2B5EF4-FFF2-40B4-BE49-F238E27FC236}">
                <a16:creationId xmlns:a16="http://schemas.microsoft.com/office/drawing/2014/main" id="{A6D6C1A4-9D75-4668-B388-9A2D1503986D}"/>
              </a:ext>
            </a:extLst>
          </p:cNvPr>
          <p:cNvSpPr>
            <a:spLocks noGrp="1"/>
          </p:cNvSpPr>
          <p:nvPr>
            <p:ph idx="1"/>
          </p:nvPr>
        </p:nvSpPr>
        <p:spPr>
          <a:xfrm>
            <a:off x="6207852" y="2103120"/>
            <a:ext cx="4917347" cy="3849624"/>
          </a:xfrm>
        </p:spPr>
        <p:txBody>
          <a:bodyPr>
            <a:normAutofit/>
          </a:bodyPr>
          <a:lstStyle/>
          <a:p>
            <a:pPr marL="0" indent="0">
              <a:buNone/>
            </a:pPr>
            <a:r>
              <a:rPr lang="en-US" sz="1800" dirty="0">
                <a:latin typeface="Raleway"/>
              </a:rPr>
              <a:t>Calibrachoas are usually easiest to grow in containers but can also be in-ground.  They do not require deadheading.  This variety has beautiful lavender color with a dark eye.  They can take part sun to full sun.  </a:t>
            </a:r>
          </a:p>
          <a:p>
            <a:pPr marL="0" indent="0">
              <a:buNone/>
            </a:pPr>
            <a:endParaRPr lang="en-US" sz="1800" dirty="0">
              <a:latin typeface="Raleway"/>
            </a:endParaRPr>
          </a:p>
          <a:p>
            <a:pPr marL="0" indent="0">
              <a:buNone/>
            </a:pPr>
            <a:r>
              <a:rPr lang="en-US" sz="1800" dirty="0">
                <a:latin typeface="Raleway"/>
              </a:rPr>
              <a:t>Height:  6-12”</a:t>
            </a:r>
          </a:p>
          <a:p>
            <a:pPr marL="0" indent="0">
              <a:buNone/>
            </a:pPr>
            <a:r>
              <a:rPr lang="en-US" sz="1800" dirty="0">
                <a:latin typeface="Raleway"/>
              </a:rPr>
              <a:t>Spread: 12-24”</a:t>
            </a:r>
          </a:p>
        </p:txBody>
      </p:sp>
      <p:pic>
        <p:nvPicPr>
          <p:cNvPr id="3074" name="Picture 2">
            <a:extLst>
              <a:ext uri="{FF2B5EF4-FFF2-40B4-BE49-F238E27FC236}">
                <a16:creationId xmlns:a16="http://schemas.microsoft.com/office/drawing/2014/main" id="{79B7CB90-2717-4DE6-AC81-8B87E1C582C2}"/>
              </a:ext>
            </a:extLst>
          </p:cNvPr>
          <p:cNvPicPr>
            <a:picLocks noChangeAspect="1" noChangeArrowheads="1"/>
          </p:cNvPicPr>
          <p:nvPr/>
        </p:nvPicPr>
        <p:blipFill>
          <a:blip r:embed="rId2"/>
          <a:srcRect/>
          <a:stretch/>
        </p:blipFill>
        <p:spPr bwMode="auto">
          <a:xfrm>
            <a:off x="1850811" y="2103120"/>
            <a:ext cx="3586480" cy="358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585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BFF1C-33D9-4615-948D-82F88B638389}"/>
              </a:ext>
            </a:extLst>
          </p:cNvPr>
          <p:cNvSpPr>
            <a:spLocks noGrp="1"/>
          </p:cNvSpPr>
          <p:nvPr>
            <p:ph type="title"/>
          </p:nvPr>
        </p:nvSpPr>
        <p:spPr/>
        <p:txBody>
          <a:bodyPr/>
          <a:lstStyle/>
          <a:p>
            <a:pPr algn="ctr"/>
            <a:r>
              <a:rPr lang="en-US" dirty="0" err="1"/>
              <a:t>ColorBlaze</a:t>
            </a:r>
            <a:r>
              <a:rPr lang="en-US" dirty="0"/>
              <a:t>® Newly Noir™ Coleus</a:t>
            </a:r>
          </a:p>
        </p:txBody>
      </p:sp>
      <p:sp>
        <p:nvSpPr>
          <p:cNvPr id="3" name="Content Placeholder 2">
            <a:extLst>
              <a:ext uri="{FF2B5EF4-FFF2-40B4-BE49-F238E27FC236}">
                <a16:creationId xmlns:a16="http://schemas.microsoft.com/office/drawing/2014/main" id="{E0F7155D-4FEE-4981-8227-A8C387AACA87}"/>
              </a:ext>
            </a:extLst>
          </p:cNvPr>
          <p:cNvSpPr>
            <a:spLocks noGrp="1"/>
          </p:cNvSpPr>
          <p:nvPr>
            <p:ph idx="1"/>
          </p:nvPr>
        </p:nvSpPr>
        <p:spPr>
          <a:xfrm>
            <a:off x="5872294" y="2103120"/>
            <a:ext cx="5252906" cy="3849624"/>
          </a:xfrm>
        </p:spPr>
        <p:txBody>
          <a:bodyPr>
            <a:normAutofit/>
          </a:bodyPr>
          <a:lstStyle/>
          <a:p>
            <a:pPr marL="0" indent="0">
              <a:buNone/>
            </a:pPr>
            <a:r>
              <a:rPr lang="en-US" sz="2000" dirty="0"/>
              <a:t>Newly Noir has a deep purple to black foliage and is a wonderful plant for both sunny and shady spots.  It is adaptable as a houseplant.  It is heat tolerant. Low maintenance.</a:t>
            </a:r>
          </a:p>
          <a:p>
            <a:pPr marL="0" indent="0">
              <a:buNone/>
            </a:pPr>
            <a:endParaRPr lang="en-US" sz="2000" dirty="0"/>
          </a:p>
          <a:p>
            <a:pPr marL="0" indent="0">
              <a:buNone/>
            </a:pPr>
            <a:r>
              <a:rPr lang="en-US" sz="2000" dirty="0"/>
              <a:t>Height:  24-40”</a:t>
            </a:r>
          </a:p>
          <a:p>
            <a:pPr marL="0" indent="0">
              <a:buNone/>
            </a:pPr>
            <a:r>
              <a:rPr lang="en-US" sz="2000" dirty="0"/>
              <a:t>Spread:  18-36”  </a:t>
            </a:r>
          </a:p>
        </p:txBody>
      </p:sp>
      <p:pic>
        <p:nvPicPr>
          <p:cNvPr id="4098" name="Picture 2">
            <a:extLst>
              <a:ext uri="{FF2B5EF4-FFF2-40B4-BE49-F238E27FC236}">
                <a16:creationId xmlns:a16="http://schemas.microsoft.com/office/drawing/2014/main" id="{D9AA3AD2-926E-4B60-A356-8103AA6816FD}"/>
              </a:ext>
            </a:extLst>
          </p:cNvPr>
          <p:cNvPicPr>
            <a:picLocks noChangeAspect="1" noChangeArrowheads="1"/>
          </p:cNvPicPr>
          <p:nvPr/>
        </p:nvPicPr>
        <p:blipFill>
          <a:blip r:embed="rId2"/>
          <a:srcRect/>
          <a:stretch/>
        </p:blipFill>
        <p:spPr bwMode="auto">
          <a:xfrm>
            <a:off x="1066800" y="2014194"/>
            <a:ext cx="4340578" cy="4340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767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39490-18EE-448B-BA15-ECD7DB874FC5}"/>
              </a:ext>
            </a:extLst>
          </p:cNvPr>
          <p:cNvSpPr>
            <a:spLocks noGrp="1"/>
          </p:cNvSpPr>
          <p:nvPr>
            <p:ph type="title"/>
          </p:nvPr>
        </p:nvSpPr>
        <p:spPr>
          <a:xfrm>
            <a:off x="1066800" y="919431"/>
            <a:ext cx="10058400" cy="1371600"/>
          </a:xfrm>
        </p:spPr>
        <p:txBody>
          <a:bodyPr>
            <a:normAutofit/>
          </a:bodyPr>
          <a:lstStyle/>
          <a:p>
            <a:pPr algn="ctr"/>
            <a:r>
              <a:rPr lang="en-US" dirty="0" err="1"/>
              <a:t>ColorBlaze</a:t>
            </a:r>
            <a:r>
              <a:rPr lang="en-US" dirty="0"/>
              <a:t>® El </a:t>
            </a:r>
            <a:r>
              <a:rPr lang="en-US" dirty="0" err="1"/>
              <a:t>Brighto</a:t>
            </a:r>
            <a:r>
              <a:rPr lang="en-US" dirty="0"/>
              <a:t>™ Coleus</a:t>
            </a:r>
            <a:br>
              <a:rPr lang="es-ES" b="1" i="0" dirty="0">
                <a:solidFill>
                  <a:srgbClr val="679650"/>
                </a:solidFill>
                <a:effectLst/>
                <a:latin typeface="Raleway"/>
              </a:rPr>
            </a:br>
            <a:endParaRPr lang="en-US" dirty="0"/>
          </a:p>
        </p:txBody>
      </p:sp>
      <p:pic>
        <p:nvPicPr>
          <p:cNvPr id="1026" name="Picture 2">
            <a:extLst>
              <a:ext uri="{FF2B5EF4-FFF2-40B4-BE49-F238E27FC236}">
                <a16:creationId xmlns:a16="http://schemas.microsoft.com/office/drawing/2014/main" id="{200CD348-3339-4FEE-8813-0398ED9C367A}"/>
              </a:ext>
            </a:extLst>
          </p:cNvPr>
          <p:cNvPicPr>
            <a:picLocks noGrp="1" noChangeAspect="1" noChangeArrowheads="1"/>
          </p:cNvPicPr>
          <p:nvPr>
            <p:ph idx="1"/>
          </p:nvPr>
        </p:nvPicPr>
        <p:blipFill>
          <a:blip r:embed="rId2"/>
          <a:srcRect/>
          <a:stretch/>
        </p:blipFill>
        <p:spPr bwMode="auto">
          <a:xfrm>
            <a:off x="1066800" y="2014194"/>
            <a:ext cx="4170218" cy="41702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72A97D-383E-4313-82E9-70B5A18A6028}"/>
              </a:ext>
            </a:extLst>
          </p:cNvPr>
          <p:cNvSpPr txBox="1"/>
          <p:nvPr/>
        </p:nvSpPr>
        <p:spPr>
          <a:xfrm>
            <a:off x="6040582" y="2014194"/>
            <a:ext cx="5371750" cy="2585323"/>
          </a:xfrm>
          <a:prstGeom prst="rect">
            <a:avLst/>
          </a:prstGeom>
          <a:noFill/>
        </p:spPr>
        <p:txBody>
          <a:bodyPr wrap="square" rtlCol="0">
            <a:spAutoFit/>
          </a:bodyPr>
          <a:lstStyle/>
          <a:p>
            <a:pPr algn="l"/>
            <a:r>
              <a:rPr lang="en-US" b="0" i="0" dirty="0">
                <a:effectLst/>
                <a:latin typeface="Raleway"/>
              </a:rPr>
              <a:t>This Coleus has </a:t>
            </a:r>
            <a:r>
              <a:rPr lang="en-US" dirty="0">
                <a:latin typeface="Raleway"/>
              </a:rPr>
              <a:t>beautiful variegation of red, yellow and orange.  Very striking contrast.  It can tolerate sun or shade.   It is also heat tolerant.  </a:t>
            </a:r>
          </a:p>
          <a:p>
            <a:pPr algn="l"/>
            <a:endParaRPr lang="en-US" b="0" i="0" dirty="0">
              <a:effectLst/>
              <a:latin typeface="Raleway"/>
            </a:endParaRPr>
          </a:p>
          <a:p>
            <a:pPr algn="l"/>
            <a:r>
              <a:rPr lang="en-US" b="0" i="0" dirty="0">
                <a:effectLst/>
                <a:latin typeface="Raleway"/>
              </a:rPr>
              <a:t>Height:  18-36”</a:t>
            </a:r>
          </a:p>
          <a:p>
            <a:pPr algn="l"/>
            <a:endParaRPr lang="en-US" dirty="0">
              <a:latin typeface="Raleway"/>
            </a:endParaRPr>
          </a:p>
          <a:p>
            <a:pPr algn="l"/>
            <a:r>
              <a:rPr lang="en-US" b="0" i="0" dirty="0">
                <a:effectLst/>
                <a:latin typeface="Raleway"/>
              </a:rPr>
              <a:t>Spread:  18-36”</a:t>
            </a:r>
          </a:p>
          <a:p>
            <a:pPr algn="l"/>
            <a:endParaRPr lang="en-US" dirty="0">
              <a:solidFill>
                <a:srgbClr val="77756F"/>
              </a:solidFill>
              <a:latin typeface="Raleway"/>
            </a:endParaRPr>
          </a:p>
          <a:p>
            <a:pPr algn="l"/>
            <a:endParaRPr lang="en-US" b="0" i="0" dirty="0">
              <a:solidFill>
                <a:srgbClr val="77756F"/>
              </a:solidFill>
              <a:effectLst/>
              <a:latin typeface="Raleway"/>
            </a:endParaRPr>
          </a:p>
        </p:txBody>
      </p:sp>
    </p:spTree>
    <p:extLst>
      <p:ext uri="{BB962C8B-B14F-4D97-AF65-F5344CB8AC3E}">
        <p14:creationId xmlns:p14="http://schemas.microsoft.com/office/powerpoint/2010/main" val="1306746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42D2B-A7F1-4D5E-9C5B-BA8A45707ED7}"/>
              </a:ext>
            </a:extLst>
          </p:cNvPr>
          <p:cNvSpPr>
            <a:spLocks noGrp="1"/>
          </p:cNvSpPr>
          <p:nvPr>
            <p:ph type="title"/>
          </p:nvPr>
        </p:nvSpPr>
        <p:spPr/>
        <p:txBody>
          <a:bodyPr>
            <a:normAutofit/>
          </a:bodyPr>
          <a:lstStyle/>
          <a:p>
            <a:pPr algn="ctr"/>
            <a:r>
              <a:rPr lang="en-US" dirty="0" err="1"/>
              <a:t>ColorBlaze</a:t>
            </a:r>
            <a:r>
              <a:rPr lang="en-US" dirty="0"/>
              <a:t>® Torchlight® Coleus</a:t>
            </a:r>
            <a:br>
              <a:rPr lang="en-US" b="1" i="0" dirty="0">
                <a:solidFill>
                  <a:srgbClr val="679650"/>
                </a:solidFill>
                <a:effectLst/>
                <a:latin typeface="Raleway"/>
              </a:rPr>
            </a:br>
            <a:endParaRPr lang="en-US" dirty="0"/>
          </a:p>
        </p:txBody>
      </p:sp>
      <p:pic>
        <p:nvPicPr>
          <p:cNvPr id="5122" name="Picture 2">
            <a:extLst>
              <a:ext uri="{FF2B5EF4-FFF2-40B4-BE49-F238E27FC236}">
                <a16:creationId xmlns:a16="http://schemas.microsoft.com/office/drawing/2014/main" id="{D0346CD9-E93C-4F6B-B76A-92F486F2B121}"/>
              </a:ext>
            </a:extLst>
          </p:cNvPr>
          <p:cNvPicPr>
            <a:picLocks noGrp="1" noChangeAspect="1" noChangeArrowheads="1"/>
          </p:cNvPicPr>
          <p:nvPr>
            <p:ph idx="1"/>
          </p:nvPr>
        </p:nvPicPr>
        <p:blipFill>
          <a:blip r:embed="rId2"/>
          <a:srcRect/>
          <a:stretch/>
        </p:blipFill>
        <p:spPr bwMode="auto">
          <a:xfrm>
            <a:off x="1415143" y="2014194"/>
            <a:ext cx="4323184" cy="43231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42DE06-6F7A-4160-849D-E90C889E56B8}"/>
              </a:ext>
            </a:extLst>
          </p:cNvPr>
          <p:cNvSpPr txBox="1"/>
          <p:nvPr/>
        </p:nvSpPr>
        <p:spPr>
          <a:xfrm>
            <a:off x="6204858" y="2014194"/>
            <a:ext cx="5449078" cy="2862322"/>
          </a:xfrm>
          <a:prstGeom prst="rect">
            <a:avLst/>
          </a:prstGeom>
          <a:noFill/>
        </p:spPr>
        <p:txBody>
          <a:bodyPr wrap="square" rtlCol="0">
            <a:spAutoFit/>
          </a:bodyPr>
          <a:lstStyle/>
          <a:p>
            <a:pPr algn="l" fontAlgn="t"/>
            <a:r>
              <a:rPr lang="en-US" i="0" dirty="0">
                <a:solidFill>
                  <a:srgbClr val="000000"/>
                </a:solidFill>
                <a:effectLst/>
                <a:latin typeface="Raleway"/>
              </a:rPr>
              <a:t>And yet we have another striking combination of color with this Torchlight Coleus.  The tricolor foliage of fuchsia, maroon-purple and green is wonderful.  It will also tolerate sun or shade and is heat tolerant.</a:t>
            </a:r>
          </a:p>
          <a:p>
            <a:pPr algn="l" fontAlgn="t"/>
            <a:endParaRPr lang="en-US" dirty="0">
              <a:solidFill>
                <a:srgbClr val="000000"/>
              </a:solidFill>
              <a:latin typeface="Raleway"/>
            </a:endParaRPr>
          </a:p>
          <a:p>
            <a:pPr algn="l" fontAlgn="t"/>
            <a:r>
              <a:rPr lang="en-US" i="0" dirty="0">
                <a:solidFill>
                  <a:srgbClr val="000000"/>
                </a:solidFill>
                <a:effectLst/>
                <a:latin typeface="Raleway"/>
              </a:rPr>
              <a:t>Height:  24-40”</a:t>
            </a:r>
          </a:p>
          <a:p>
            <a:pPr algn="l" fontAlgn="t"/>
            <a:r>
              <a:rPr lang="en-US" dirty="0">
                <a:solidFill>
                  <a:srgbClr val="000000"/>
                </a:solidFill>
                <a:latin typeface="Raleway"/>
              </a:rPr>
              <a:t>Spread: 18-36”</a:t>
            </a:r>
          </a:p>
          <a:p>
            <a:pPr algn="l" fontAlgn="t"/>
            <a:endParaRPr lang="en-US" i="0" dirty="0">
              <a:solidFill>
                <a:srgbClr val="000000"/>
              </a:solidFill>
              <a:effectLst/>
              <a:latin typeface="Raleway"/>
            </a:endParaRPr>
          </a:p>
          <a:p>
            <a:pPr algn="l" fontAlgn="t"/>
            <a:endParaRPr lang="en-US" b="0" i="0" dirty="0">
              <a:solidFill>
                <a:srgbClr val="000000"/>
              </a:solidFill>
              <a:effectLst/>
              <a:latin typeface="Raleway"/>
            </a:endParaRPr>
          </a:p>
        </p:txBody>
      </p:sp>
    </p:spTree>
    <p:extLst>
      <p:ext uri="{BB962C8B-B14F-4D97-AF65-F5344CB8AC3E}">
        <p14:creationId xmlns:p14="http://schemas.microsoft.com/office/powerpoint/2010/main" val="2988919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91DFA-24A7-410A-8C84-5EAB4EB4EEF7}"/>
              </a:ext>
            </a:extLst>
          </p:cNvPr>
          <p:cNvSpPr>
            <a:spLocks noGrp="1"/>
          </p:cNvSpPr>
          <p:nvPr>
            <p:ph type="title"/>
          </p:nvPr>
        </p:nvSpPr>
        <p:spPr/>
        <p:txBody>
          <a:bodyPr/>
          <a:lstStyle/>
          <a:p>
            <a:pPr algn="ctr"/>
            <a:r>
              <a:rPr lang="en-US" dirty="0" err="1"/>
              <a:t>Suncredible</a:t>
            </a:r>
            <a:r>
              <a:rPr lang="en-US" dirty="0"/>
              <a:t>® Saturn™ Sunflower</a:t>
            </a:r>
          </a:p>
        </p:txBody>
      </p:sp>
      <p:pic>
        <p:nvPicPr>
          <p:cNvPr id="11266" name="Picture 2">
            <a:extLst>
              <a:ext uri="{FF2B5EF4-FFF2-40B4-BE49-F238E27FC236}">
                <a16:creationId xmlns:a16="http://schemas.microsoft.com/office/drawing/2014/main" id="{B3C9BF9F-A109-4AA6-9CD0-576C1B32BDF8}"/>
              </a:ext>
            </a:extLst>
          </p:cNvPr>
          <p:cNvPicPr>
            <a:picLocks noGrp="1" noChangeAspect="1" noChangeArrowheads="1"/>
          </p:cNvPicPr>
          <p:nvPr>
            <p:ph idx="1"/>
          </p:nvPr>
        </p:nvPicPr>
        <p:blipFill>
          <a:blip r:embed="rId2"/>
          <a:srcRect/>
          <a:stretch/>
        </p:blipFill>
        <p:spPr bwMode="auto">
          <a:xfrm>
            <a:off x="472691" y="2014194"/>
            <a:ext cx="4323243" cy="43232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2422D5-16FD-4F46-AFD9-C4C4F08F74BF}"/>
              </a:ext>
            </a:extLst>
          </p:cNvPr>
          <p:cNvSpPr txBox="1"/>
          <p:nvPr/>
        </p:nvSpPr>
        <p:spPr>
          <a:xfrm>
            <a:off x="5010327" y="1910492"/>
            <a:ext cx="6583258" cy="3139321"/>
          </a:xfrm>
          <a:prstGeom prst="rect">
            <a:avLst/>
          </a:prstGeom>
          <a:noFill/>
        </p:spPr>
        <p:txBody>
          <a:bodyPr wrap="square" rtlCol="0">
            <a:spAutoFit/>
          </a:bodyPr>
          <a:lstStyle/>
          <a:p>
            <a:pPr algn="l"/>
            <a:r>
              <a:rPr lang="en-US" dirty="0">
                <a:solidFill>
                  <a:srgbClr val="333333"/>
                </a:solidFill>
                <a:latin typeface="Raleway"/>
              </a:rPr>
              <a:t>This everblooming sunflower is built on a well branched bush-like habit that is perfect for the back of beds.  The blooms are about 4” across and do not need to be deadheaded to continue blooming but can be groomed for tidiness.  Makes great cut flowers.  It is drought tolerant.</a:t>
            </a:r>
          </a:p>
          <a:p>
            <a:pPr algn="l"/>
            <a:endParaRPr lang="en-US" dirty="0">
              <a:solidFill>
                <a:srgbClr val="333333"/>
              </a:solidFill>
              <a:latin typeface="Raleway"/>
            </a:endParaRPr>
          </a:p>
          <a:p>
            <a:pPr algn="l"/>
            <a:endParaRPr lang="en-US" dirty="0">
              <a:solidFill>
                <a:srgbClr val="333333"/>
              </a:solidFill>
              <a:latin typeface="Raleway"/>
            </a:endParaRPr>
          </a:p>
          <a:p>
            <a:pPr algn="l"/>
            <a:r>
              <a:rPr lang="en-US" b="0" i="0" dirty="0">
                <a:solidFill>
                  <a:srgbClr val="333333"/>
                </a:solidFill>
                <a:effectLst/>
                <a:latin typeface="Raleway"/>
              </a:rPr>
              <a:t>Height:  2-3’</a:t>
            </a:r>
          </a:p>
          <a:p>
            <a:pPr algn="l"/>
            <a:r>
              <a:rPr lang="en-US" b="0" i="0" dirty="0">
                <a:solidFill>
                  <a:srgbClr val="333333"/>
                </a:solidFill>
                <a:effectLst/>
                <a:latin typeface="Raleway"/>
              </a:rPr>
              <a:t>Spread:  20” to 3’</a:t>
            </a:r>
          </a:p>
          <a:p>
            <a:pPr algn="l"/>
            <a:endParaRPr lang="en-US" dirty="0">
              <a:solidFill>
                <a:srgbClr val="333333"/>
              </a:solidFill>
              <a:latin typeface="Raleway"/>
            </a:endParaRPr>
          </a:p>
          <a:p>
            <a:pPr algn="l"/>
            <a:endParaRPr lang="en-US" b="0" i="0" dirty="0">
              <a:solidFill>
                <a:srgbClr val="333333"/>
              </a:solidFill>
              <a:effectLst/>
              <a:latin typeface="Raleway"/>
            </a:endParaRPr>
          </a:p>
        </p:txBody>
      </p:sp>
    </p:spTree>
    <p:extLst>
      <p:ext uri="{BB962C8B-B14F-4D97-AF65-F5344CB8AC3E}">
        <p14:creationId xmlns:p14="http://schemas.microsoft.com/office/powerpoint/2010/main" val="2388566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18C25-3B99-46FD-928A-BE33D460E594}"/>
              </a:ext>
            </a:extLst>
          </p:cNvPr>
          <p:cNvSpPr>
            <a:spLocks noGrp="1"/>
          </p:cNvSpPr>
          <p:nvPr>
            <p:ph type="title"/>
          </p:nvPr>
        </p:nvSpPr>
        <p:spPr/>
        <p:txBody>
          <a:bodyPr/>
          <a:lstStyle/>
          <a:p>
            <a:pPr algn="ctr"/>
            <a:r>
              <a:rPr lang="en-US" dirty="0" err="1"/>
              <a:t>Kelos</a:t>
            </a:r>
            <a:r>
              <a:rPr lang="en-US" dirty="0"/>
              <a:t>™  Fire Orange Celosia</a:t>
            </a:r>
          </a:p>
        </p:txBody>
      </p:sp>
      <p:pic>
        <p:nvPicPr>
          <p:cNvPr id="10242" name="Picture 2">
            <a:extLst>
              <a:ext uri="{FF2B5EF4-FFF2-40B4-BE49-F238E27FC236}">
                <a16:creationId xmlns:a16="http://schemas.microsoft.com/office/drawing/2014/main" id="{60785BE7-9DF7-48D0-B356-B07DC5B2B824}"/>
              </a:ext>
            </a:extLst>
          </p:cNvPr>
          <p:cNvPicPr>
            <a:picLocks noGrp="1" noChangeAspect="1" noChangeArrowheads="1"/>
          </p:cNvPicPr>
          <p:nvPr>
            <p:ph idx="1"/>
          </p:nvPr>
        </p:nvPicPr>
        <p:blipFill>
          <a:blip r:embed="rId2"/>
          <a:srcRect/>
          <a:stretch/>
        </p:blipFill>
        <p:spPr bwMode="auto">
          <a:xfrm>
            <a:off x="762623" y="2227217"/>
            <a:ext cx="4721344" cy="31444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8DD7A8-1B5E-40C3-9CA7-D20BC41DCE7F}"/>
              </a:ext>
            </a:extLst>
          </p:cNvPr>
          <p:cNvSpPr txBox="1"/>
          <p:nvPr/>
        </p:nvSpPr>
        <p:spPr>
          <a:xfrm>
            <a:off x="5755122" y="2227217"/>
            <a:ext cx="5461518" cy="2308324"/>
          </a:xfrm>
          <a:prstGeom prst="rect">
            <a:avLst/>
          </a:prstGeom>
          <a:noFill/>
        </p:spPr>
        <p:txBody>
          <a:bodyPr wrap="square" rtlCol="0">
            <a:spAutoFit/>
          </a:bodyPr>
          <a:lstStyle/>
          <a:p>
            <a:r>
              <a:rPr lang="en-US" dirty="0">
                <a:latin typeface="Raleway"/>
              </a:rPr>
              <a:t>Fire Orange has robust, compact foliage combined with vibrant color.  Electrifying plumes hold their color through the heat of summer and continue into fall.  </a:t>
            </a:r>
          </a:p>
          <a:p>
            <a:endParaRPr lang="en-US" dirty="0">
              <a:latin typeface="Raleway"/>
            </a:endParaRPr>
          </a:p>
          <a:p>
            <a:r>
              <a:rPr lang="en-US" dirty="0">
                <a:latin typeface="Raleway"/>
              </a:rPr>
              <a:t>Height:  12-20”</a:t>
            </a:r>
          </a:p>
          <a:p>
            <a:r>
              <a:rPr lang="en-US" dirty="0">
                <a:latin typeface="Raleway"/>
              </a:rPr>
              <a:t>Spread:  15-20”</a:t>
            </a:r>
          </a:p>
          <a:p>
            <a:endParaRPr lang="en-US" dirty="0">
              <a:latin typeface="Raleway"/>
            </a:endParaRPr>
          </a:p>
        </p:txBody>
      </p:sp>
    </p:spTree>
    <p:extLst>
      <p:ext uri="{BB962C8B-B14F-4D97-AF65-F5344CB8AC3E}">
        <p14:creationId xmlns:p14="http://schemas.microsoft.com/office/powerpoint/2010/main" val="39151893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59D436-C82E-43E0-8A01-53DF9CED6032}">
  <ds:schemaRefs>
    <ds:schemaRef ds:uri="http://schemas.microsoft.com/sharepoint/v3/contenttype/forms"/>
  </ds:schemaRefs>
</ds:datastoreItem>
</file>

<file path=customXml/itemProps2.xml><?xml version="1.0" encoding="utf-8"?>
<ds:datastoreItem xmlns:ds="http://schemas.openxmlformats.org/officeDocument/2006/customXml" ds:itemID="{946BCBFB-BBC7-42F1-95CD-058E172363A0}">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{1D7377D5-D5F3-43DE-BC45-D8E645D7D3E8}tf11531919_win32</Template>
  <TotalTime>1978</TotalTime>
  <Words>1816</Words>
  <Application>Microsoft Office PowerPoint</Application>
  <PresentationFormat>Widescreen</PresentationFormat>
  <Paragraphs>163</Paragraphs>
  <Slides>29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Avenir Next LT Pro</vt:lpstr>
      <vt:lpstr>Avenir Next LT Pro Light</vt:lpstr>
      <vt:lpstr>Calibri</vt:lpstr>
      <vt:lpstr>Garamond</vt:lpstr>
      <vt:lpstr>Helvetica Neue</vt:lpstr>
      <vt:lpstr>Raleway</vt:lpstr>
      <vt:lpstr>SavonVTI</vt:lpstr>
      <vt:lpstr>New Plants for 2022</vt:lpstr>
      <vt:lpstr>Angelissa Rose™ Angelonia</vt:lpstr>
      <vt:lpstr>Angelface Cascade Snow Angelonia</vt:lpstr>
      <vt:lpstr>Superbells Double Twilight</vt:lpstr>
      <vt:lpstr>ColorBlaze® Newly Noir™ Coleus</vt:lpstr>
      <vt:lpstr>ColorBlaze® El Brighto™ Coleus </vt:lpstr>
      <vt:lpstr>ColorBlaze® Torchlight® Coleus </vt:lpstr>
      <vt:lpstr>Suncredible® Saturn™ Sunflower</vt:lpstr>
      <vt:lpstr>Kelos™  Fire Orange Celosia</vt:lpstr>
      <vt:lpstr>Heart to Heart® Burning Heart Caladium</vt:lpstr>
      <vt:lpstr>PowerPoint Presentation</vt:lpstr>
      <vt:lpstr>Lavender Bubbles Allium PP31126</vt:lpstr>
      <vt:lpstr>Feathered Friends™ ‘Parrot Paradise’ Bugleweed (Ajuga)</vt:lpstr>
      <vt:lpstr>2022 Hosta of the Year—Island Breeze</vt:lpstr>
      <vt:lpstr>Amsonia String Theory</vt:lpstr>
      <vt:lpstr>Aster Grape Crush and Pink Crush</vt:lpstr>
      <vt:lpstr>Back to the Fuchsia Salvia</vt:lpstr>
      <vt:lpstr>Rain Dance Clematis</vt:lpstr>
      <vt:lpstr>Reminiscent Pink™ Rose</vt:lpstr>
      <vt:lpstr>Weigela ‘My Monet Purple Effects'™</vt:lpstr>
      <vt:lpstr>Ringo® Rose</vt:lpstr>
      <vt:lpstr>Mt. Asama Pussywillow</vt:lpstr>
      <vt:lpstr>First Editions® Sundrop™ Spirea</vt:lpstr>
      <vt:lpstr>Northern Herald Redbud</vt:lpstr>
      <vt:lpstr>'Susan' Magnolia</vt:lpstr>
      <vt:lpstr>Westcot Apricot</vt:lpstr>
      <vt:lpstr>'Spartan' Juniper</vt:lpstr>
      <vt:lpstr>Tator Tot Arborvitae</vt:lpstr>
      <vt:lpstr>Skinny Blue Genes™ Spruce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Plants for 2021</dc:title>
  <dc:creator>Bernadette Emery</dc:creator>
  <cp:lastModifiedBy>Tracy Bahr</cp:lastModifiedBy>
  <cp:revision>29</cp:revision>
  <dcterms:created xsi:type="dcterms:W3CDTF">2021-03-15T00:19:33Z</dcterms:created>
  <dcterms:modified xsi:type="dcterms:W3CDTF">2022-03-08T19:50:36Z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